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04" r:id="rId1"/>
  </p:sldMasterIdLst>
  <p:sldIdLst>
    <p:sldId id="256" r:id="rId2"/>
    <p:sldId id="257" r:id="rId3"/>
    <p:sldId id="258" r:id="rId4"/>
    <p:sldId id="259" r:id="rId5"/>
    <p:sldId id="260" r:id="rId6"/>
    <p:sldId id="261" r:id="rId7"/>
    <p:sldId id="262" r:id="rId8"/>
    <p:sldId id="263" r:id="rId9"/>
    <p:sldId id="264" r:id="rId10"/>
    <p:sldId id="265" r:id="rId11"/>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8FB837D-C827-4EFA-A057-4D05807E0F7C}" styleName="Stile con tema 1 - Colore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69C7853C-536D-4A76-A0AE-DD22124D55A5}" styleName="Stile con tema 1 - Colore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638B1855-1B75-4FBE-930C-398BA8C253C6}" styleName="Stile con tema 2 - Colore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8D230F3-CF80-4859-8CE7-A43EE81993B5}" styleName="Stile chiaro 1 - Colore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912C8C85-51F0-491E-9774-3900AFEF0FD7}" styleName="Stile chiaro 2 - Colore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10A1B5D5-9B99-4C35-A422-299274C87663}" styleName="Stile medio 1 - Colore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C083E6E3-FA7D-4D7B-A595-EF9225AFEA82}" styleName="Stile chiaro 1 - Colore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0E3FDE45-AF77-4B5C-9715-49D594BDF05E}" styleName="Stile chiaro 1 - Colore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5FD0F851-EC5A-4D38-B0AD-8093EC10F338}" styleName="Stile chiaro 1 - Colore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34" autoAdjust="0"/>
    <p:restoredTop sz="94590" autoAdjust="0"/>
  </p:normalViewPr>
  <p:slideViewPr>
    <p:cSldViewPr>
      <p:cViewPr varScale="1">
        <p:scale>
          <a:sx n="111" d="100"/>
          <a:sy n="111" d="100"/>
        </p:scale>
        <p:origin x="-1614" y="-7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it-IT" smtClean="0"/>
              <a:t>Fare clic per modificare lo stile del titolo</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7F49D355-16BD-4E45-BD9A-5EA878CF7CBD}" type="datetimeFigureOut">
              <a:rPr lang="it-IT" smtClean="0"/>
              <a:t>30/06/2014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E7A41E1B-4F70-4964-A407-84C68BE8251C}" type="slidenum">
              <a:rPr lang="it-IT" smtClean="0"/>
              <a:t>‹N›</a:t>
            </a:fld>
            <a:endParaRPr lang="it-IT"/>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lo stile del titolo</a:t>
            </a:r>
            <a:endParaRPr lang="en-US"/>
          </a:p>
        </p:txBody>
      </p:sp>
      <p:sp>
        <p:nvSpPr>
          <p:cNvPr id="3" name="Vertical Text Placeholder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4" name="Date Placeholder 3"/>
          <p:cNvSpPr>
            <a:spLocks noGrp="1"/>
          </p:cNvSpPr>
          <p:nvPr>
            <p:ph type="dt" sz="half" idx="10"/>
          </p:nvPr>
        </p:nvSpPr>
        <p:spPr/>
        <p:txBody>
          <a:bodyPr/>
          <a:lstStyle/>
          <a:p>
            <a:fld id="{7F49D355-16BD-4E45-BD9A-5EA878CF7CBD}" type="datetimeFigureOut">
              <a:rPr lang="it-IT" smtClean="0"/>
              <a:t>30/06/2014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E7A41E1B-4F70-4964-A407-84C68BE8251C}" type="slidenum">
              <a:rPr lang="it-IT" smtClean="0"/>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it-IT" smtClean="0"/>
              <a:t>Fare clic per modificare lo stile del titolo</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10"/>
          </p:nvPr>
        </p:nvSpPr>
        <p:spPr/>
        <p:txBody>
          <a:bodyPr/>
          <a:lstStyle/>
          <a:p>
            <a:fld id="{7F49D355-16BD-4E45-BD9A-5EA878CF7CBD}" type="datetimeFigureOut">
              <a:rPr lang="it-IT" smtClean="0"/>
              <a:t>30/06/2014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E7A41E1B-4F70-4964-A407-84C68BE8251C}" type="slidenum">
              <a:rPr lang="it-IT" smtClean="0"/>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lo stile del titolo</a:t>
            </a:r>
            <a:endParaRPr lang="en-US"/>
          </a:p>
        </p:txBody>
      </p:sp>
      <p:sp>
        <p:nvSpPr>
          <p:cNvPr id="3" name="Content Placeholder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4" name="Date Placeholder 3"/>
          <p:cNvSpPr>
            <a:spLocks noGrp="1"/>
          </p:cNvSpPr>
          <p:nvPr>
            <p:ph type="dt" sz="half" idx="10"/>
          </p:nvPr>
        </p:nvSpPr>
        <p:spPr/>
        <p:txBody>
          <a:bodyPr/>
          <a:lstStyle/>
          <a:p>
            <a:fld id="{7F49D355-16BD-4E45-BD9A-5EA878CF7CBD}" type="datetimeFigureOut">
              <a:rPr lang="it-IT" smtClean="0"/>
              <a:t>30/06/2014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E7A41E1B-4F70-4964-A407-84C68BE8251C}" type="slidenum">
              <a:rPr lang="it-IT" smtClean="0"/>
              <a:t>‹N›</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it-IT" smtClean="0"/>
              <a:t>Fare clic per modificare lo stile del titolo</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Date Placeholder 3"/>
          <p:cNvSpPr>
            <a:spLocks noGrp="1"/>
          </p:cNvSpPr>
          <p:nvPr>
            <p:ph type="dt" sz="half" idx="10"/>
          </p:nvPr>
        </p:nvSpPr>
        <p:spPr/>
        <p:txBody>
          <a:bodyPr/>
          <a:lstStyle/>
          <a:p>
            <a:fld id="{7F49D355-16BD-4E45-BD9A-5EA878CF7CBD}" type="datetimeFigureOut">
              <a:rPr lang="it-IT" smtClean="0"/>
              <a:t>30/06/2014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E7A41E1B-4F70-4964-A407-84C68BE8251C}" type="slidenum">
              <a:rPr lang="it-IT" smtClean="0"/>
              <a:t>‹N›</a:t>
            </a:fld>
            <a:endParaRPr lang="it-IT"/>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lo stile del titolo</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5" name="Date Placeholder 4"/>
          <p:cNvSpPr>
            <a:spLocks noGrp="1"/>
          </p:cNvSpPr>
          <p:nvPr>
            <p:ph type="dt" sz="half" idx="10"/>
          </p:nvPr>
        </p:nvSpPr>
        <p:spPr/>
        <p:txBody>
          <a:bodyPr/>
          <a:lstStyle/>
          <a:p>
            <a:fld id="{7F49D355-16BD-4E45-BD9A-5EA878CF7CBD}" type="datetimeFigureOut">
              <a:rPr lang="it-IT" smtClean="0"/>
              <a:t>30/06/2014</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E7A41E1B-4F70-4964-A407-84C68BE8251C}" type="slidenum">
              <a:rPr lang="it-IT" smtClean="0"/>
              <a:t>‹N›</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it-IT" smtClean="0"/>
              <a:t>Fare clic per modificare lo stile del titolo</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7" name="Date Placeholder 6"/>
          <p:cNvSpPr>
            <a:spLocks noGrp="1"/>
          </p:cNvSpPr>
          <p:nvPr>
            <p:ph type="dt" sz="half" idx="10"/>
          </p:nvPr>
        </p:nvSpPr>
        <p:spPr/>
        <p:txBody>
          <a:bodyPr/>
          <a:lstStyle/>
          <a:p>
            <a:fld id="{7F49D355-16BD-4E45-BD9A-5EA878CF7CBD}" type="datetimeFigureOut">
              <a:rPr lang="it-IT" smtClean="0"/>
              <a:t>30/06/2014</a:t>
            </a:fld>
            <a:endParaRPr lang="it-IT"/>
          </a:p>
        </p:txBody>
      </p:sp>
      <p:sp>
        <p:nvSpPr>
          <p:cNvPr id="8" name="Footer Placeholder 7"/>
          <p:cNvSpPr>
            <a:spLocks noGrp="1"/>
          </p:cNvSpPr>
          <p:nvPr>
            <p:ph type="ftr" sz="quarter" idx="11"/>
          </p:nvPr>
        </p:nvSpPr>
        <p:spPr/>
        <p:txBody>
          <a:bodyPr/>
          <a:lstStyle/>
          <a:p>
            <a:endParaRPr lang="it-IT"/>
          </a:p>
        </p:txBody>
      </p:sp>
      <p:sp>
        <p:nvSpPr>
          <p:cNvPr id="9" name="Slide Number Placeholder 8"/>
          <p:cNvSpPr>
            <a:spLocks noGrp="1"/>
          </p:cNvSpPr>
          <p:nvPr>
            <p:ph type="sldNum" sz="quarter" idx="12"/>
          </p:nvPr>
        </p:nvSpPr>
        <p:spPr/>
        <p:txBody>
          <a:bodyPr/>
          <a:lstStyle/>
          <a:p>
            <a:fld id="{E7A41E1B-4F70-4964-A407-84C68BE8251C}" type="slidenum">
              <a:rPr lang="it-IT" smtClean="0"/>
              <a:t>‹N›</a:t>
            </a:fld>
            <a:endParaRPr lang="it-IT"/>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lo stile del titolo</a:t>
            </a:r>
            <a:endParaRPr lang="en-US"/>
          </a:p>
        </p:txBody>
      </p:sp>
      <p:sp>
        <p:nvSpPr>
          <p:cNvPr id="3" name="Date Placeholder 2"/>
          <p:cNvSpPr>
            <a:spLocks noGrp="1"/>
          </p:cNvSpPr>
          <p:nvPr>
            <p:ph type="dt" sz="half" idx="10"/>
          </p:nvPr>
        </p:nvSpPr>
        <p:spPr/>
        <p:txBody>
          <a:bodyPr/>
          <a:lstStyle/>
          <a:p>
            <a:fld id="{7F49D355-16BD-4E45-BD9A-5EA878CF7CBD}" type="datetimeFigureOut">
              <a:rPr lang="it-IT" smtClean="0"/>
              <a:t>30/06/2014</a:t>
            </a:fld>
            <a:endParaRPr lang="it-IT"/>
          </a:p>
        </p:txBody>
      </p:sp>
      <p:sp>
        <p:nvSpPr>
          <p:cNvPr id="4" name="Footer Placeholder 3"/>
          <p:cNvSpPr>
            <a:spLocks noGrp="1"/>
          </p:cNvSpPr>
          <p:nvPr>
            <p:ph type="ftr" sz="quarter" idx="11"/>
          </p:nvPr>
        </p:nvSpPr>
        <p:spPr/>
        <p:txBody>
          <a:bodyPr/>
          <a:lstStyle/>
          <a:p>
            <a:endParaRPr lang="it-IT"/>
          </a:p>
        </p:txBody>
      </p:sp>
      <p:sp>
        <p:nvSpPr>
          <p:cNvPr id="5" name="Slide Number Placeholder 4"/>
          <p:cNvSpPr>
            <a:spLocks noGrp="1"/>
          </p:cNvSpPr>
          <p:nvPr>
            <p:ph type="sldNum" sz="quarter" idx="12"/>
          </p:nvPr>
        </p:nvSpPr>
        <p:spPr/>
        <p:txBody>
          <a:bodyPr/>
          <a:lstStyle/>
          <a:p>
            <a:fld id="{E7A41E1B-4F70-4964-A407-84C68BE8251C}" type="slidenum">
              <a:rPr lang="it-IT" smtClean="0"/>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F49D355-16BD-4E45-BD9A-5EA878CF7CBD}" type="datetimeFigureOut">
              <a:rPr lang="it-IT" smtClean="0"/>
              <a:t>30/06/2014</a:t>
            </a:fld>
            <a:endParaRPr lang="it-IT"/>
          </a:p>
        </p:txBody>
      </p:sp>
      <p:sp>
        <p:nvSpPr>
          <p:cNvPr id="3" name="Footer Placeholder 2"/>
          <p:cNvSpPr>
            <a:spLocks noGrp="1"/>
          </p:cNvSpPr>
          <p:nvPr>
            <p:ph type="ftr" sz="quarter" idx="11"/>
          </p:nvPr>
        </p:nvSpPr>
        <p:spPr/>
        <p:txBody>
          <a:bodyPr/>
          <a:lstStyle/>
          <a:p>
            <a:endParaRPr lang="it-IT"/>
          </a:p>
        </p:txBody>
      </p:sp>
      <p:sp>
        <p:nvSpPr>
          <p:cNvPr id="4" name="Slide Number Placeholder 3"/>
          <p:cNvSpPr>
            <a:spLocks noGrp="1"/>
          </p:cNvSpPr>
          <p:nvPr>
            <p:ph type="sldNum" sz="quarter" idx="12"/>
          </p:nvPr>
        </p:nvSpPr>
        <p:spPr/>
        <p:txBody>
          <a:bodyPr/>
          <a:lstStyle/>
          <a:p>
            <a:fld id="{E7A41E1B-4F70-4964-A407-84C68BE8251C}" type="slidenum">
              <a:rPr lang="it-IT" smtClean="0"/>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it-IT" smtClean="0"/>
              <a:t>Fare clic per modificare lo stile del titolo</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Date Placeholder 4"/>
          <p:cNvSpPr>
            <a:spLocks noGrp="1"/>
          </p:cNvSpPr>
          <p:nvPr>
            <p:ph type="dt" sz="half" idx="10"/>
          </p:nvPr>
        </p:nvSpPr>
        <p:spPr/>
        <p:txBody>
          <a:bodyPr/>
          <a:lstStyle/>
          <a:p>
            <a:fld id="{7F49D355-16BD-4E45-BD9A-5EA878CF7CBD}" type="datetimeFigureOut">
              <a:rPr lang="it-IT" smtClean="0"/>
              <a:t>30/06/2014</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E7A41E1B-4F70-4964-A407-84C68BE8251C}" type="slidenum">
              <a:rPr lang="it-IT" smtClean="0"/>
              <a:t>‹N›</a:t>
            </a:fld>
            <a:endParaRPr lang="it-IT"/>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it-IT" smtClean="0"/>
              <a:t>Fare clic per modificare lo stile del titolo</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smtClean="0"/>
              <a:t>Fare clic sull'icona per inserire un'immagine</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Date Placeholder 4"/>
          <p:cNvSpPr>
            <a:spLocks noGrp="1"/>
          </p:cNvSpPr>
          <p:nvPr>
            <p:ph type="dt" sz="half" idx="10"/>
          </p:nvPr>
        </p:nvSpPr>
        <p:spPr/>
        <p:txBody>
          <a:bodyPr/>
          <a:lstStyle/>
          <a:p>
            <a:fld id="{7F49D355-16BD-4E45-BD9A-5EA878CF7CBD}" type="datetimeFigureOut">
              <a:rPr lang="it-IT" smtClean="0"/>
              <a:t>30/06/2014</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E7A41E1B-4F70-4964-A407-84C68BE8251C}" type="slidenum">
              <a:rPr lang="it-IT" smtClean="0"/>
              <a:t>‹N›</a:t>
            </a:fld>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it-IT" smtClean="0"/>
              <a:t>Fare clic per modificare lo stile del titolo</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fld id="{7F49D355-16BD-4E45-BD9A-5EA878CF7CBD}" type="datetimeFigureOut">
              <a:rPr lang="it-IT" smtClean="0"/>
              <a:t>30/06/2014</a:t>
            </a:fld>
            <a:endParaRPr lang="it-IT"/>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endParaRPr lang="it-IT"/>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fld id="{E7A41E1B-4F70-4964-A407-84C68BE8251C}" type="slidenum">
              <a:rPr lang="it-IT" smtClean="0"/>
              <a:t>‹N›</a:t>
            </a:fld>
            <a:endParaRPr lang="it-IT"/>
          </a:p>
        </p:txBody>
      </p:sp>
    </p:spTree>
  </p:cSld>
  <p:clrMap bg1="lt1" tx1="dk1" bg2="lt2" tx2="dk2" accent1="accent1" accent2="accent2" accent3="accent3" accent4="accent4" accent5="accent5" accent6="accent6" hlink="hlink" folHlink="folHlink"/>
  <p:sldLayoutIdLst>
    <p:sldLayoutId id="2147483805" r:id="rId1"/>
    <p:sldLayoutId id="2147483806" r:id="rId2"/>
    <p:sldLayoutId id="2147483807" r:id="rId3"/>
    <p:sldLayoutId id="2147483808" r:id="rId4"/>
    <p:sldLayoutId id="2147483809" r:id="rId5"/>
    <p:sldLayoutId id="2147483810" r:id="rId6"/>
    <p:sldLayoutId id="2147483811" r:id="rId7"/>
    <p:sldLayoutId id="2147483812" r:id="rId8"/>
    <p:sldLayoutId id="2147483813" r:id="rId9"/>
    <p:sldLayoutId id="2147483814" r:id="rId10"/>
    <p:sldLayoutId id="2147483815" r:id="rId11"/>
  </p:sldLayoutIdLst>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mailto:fse@iuav.it"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lstStyle/>
          <a:p>
            <a:r>
              <a:rPr lang="it-IT" sz="1400" b="1" dirty="0" smtClean="0"/>
              <a:t/>
            </a:r>
            <a:br>
              <a:rPr lang="it-IT" sz="1400" b="1" dirty="0" smtClean="0"/>
            </a:br>
            <a:r>
              <a:rPr lang="it-IT" sz="1400" b="1" dirty="0"/>
              <a:t/>
            </a:r>
            <a:br>
              <a:rPr lang="it-IT" sz="1400" b="1" dirty="0"/>
            </a:br>
            <a:r>
              <a:rPr lang="it-IT" sz="1400" b="1" dirty="0" smtClean="0"/>
              <a:t/>
            </a:r>
            <a:br>
              <a:rPr lang="it-IT" sz="1400" b="1" dirty="0" smtClean="0"/>
            </a:br>
            <a:r>
              <a:rPr lang="it-IT" sz="1400" b="1" dirty="0"/>
              <a:t/>
            </a:r>
            <a:br>
              <a:rPr lang="it-IT" sz="1400" b="1" dirty="0"/>
            </a:br>
            <a:r>
              <a:rPr lang="it-IT" sz="1400" b="1" dirty="0" smtClean="0"/>
              <a:t/>
            </a:r>
            <a:br>
              <a:rPr lang="it-IT" sz="1400" b="1" dirty="0" smtClean="0"/>
            </a:br>
            <a:r>
              <a:rPr lang="it-IT" sz="1400" b="1" dirty="0"/>
              <a:t/>
            </a:r>
            <a:br>
              <a:rPr lang="it-IT" sz="1400" b="1" dirty="0"/>
            </a:br>
            <a:r>
              <a:rPr lang="it-IT" sz="1400" b="1" dirty="0" smtClean="0"/>
              <a:t>P.O.R</a:t>
            </a:r>
            <a:r>
              <a:rPr lang="it-IT" sz="1400" b="1" dirty="0"/>
              <a:t>. VENETO F.S.E. 2007-2013</a:t>
            </a:r>
            <a:br>
              <a:rPr lang="it-IT" sz="1400" b="1" dirty="0"/>
            </a:br>
            <a:r>
              <a:rPr lang="it-IT" sz="1400" b="1" dirty="0"/>
              <a:t>D.G.R. n. 1148 del 5 luglio 2013 Obiettivo Competitività Regionale e Occupazione Asse Capitale Umano - Sviluppo del Potenziale Umano nella ricerca e nell’innovazione.</a:t>
            </a:r>
            <a:br>
              <a:rPr lang="it-IT" sz="1400" b="1" dirty="0"/>
            </a:br>
            <a:r>
              <a:rPr lang="it-IT" sz="1400" b="1" dirty="0"/>
              <a:t/>
            </a:r>
            <a:br>
              <a:rPr lang="it-IT" sz="1400" b="1" dirty="0"/>
            </a:br>
            <a:r>
              <a:rPr lang="it-IT" sz="1400" b="1" dirty="0"/>
              <a:t>Assegni di Ricerca</a:t>
            </a:r>
            <a:r>
              <a:rPr lang="it-IT" dirty="0"/>
              <a:t/>
            </a:r>
            <a:br>
              <a:rPr lang="it-IT" dirty="0"/>
            </a:br>
            <a:r>
              <a:rPr lang="it-IT" dirty="0" smtClean="0"/>
              <a:t>ACTION RESEARCH</a:t>
            </a:r>
            <a:endParaRPr lang="it-IT" dirty="0"/>
          </a:p>
        </p:txBody>
      </p:sp>
      <p:sp>
        <p:nvSpPr>
          <p:cNvPr id="3" name="Sottotitolo 2"/>
          <p:cNvSpPr>
            <a:spLocks noGrp="1"/>
          </p:cNvSpPr>
          <p:nvPr>
            <p:ph type="subTitle" idx="1"/>
          </p:nvPr>
        </p:nvSpPr>
        <p:spPr/>
        <p:txBody>
          <a:bodyPr>
            <a:normAutofit/>
          </a:bodyPr>
          <a:lstStyle/>
          <a:p>
            <a:endParaRPr lang="it-IT" dirty="0" smtClean="0"/>
          </a:p>
          <a:p>
            <a:r>
              <a:rPr lang="it-IT" b="1" dirty="0" smtClean="0"/>
              <a:t>UNIVERSITA’ IUAV DI VENEZIA</a:t>
            </a:r>
          </a:p>
          <a:p>
            <a:r>
              <a:rPr lang="it-IT" b="1" dirty="0" smtClean="0"/>
              <a:t>SIVE FORMAZIONE</a:t>
            </a:r>
          </a:p>
        </p:txBody>
      </p:sp>
      <p:pic>
        <p:nvPicPr>
          <p:cNvPr id="1027" name="Picture 3" descr="FSE_VENETO"/>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7544" y="548680"/>
            <a:ext cx="2286000" cy="714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60941822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dirty="0" smtClean="0"/>
              <a:t>Riferimenti</a:t>
            </a:r>
            <a:endParaRPr lang="it-IT" dirty="0"/>
          </a:p>
        </p:txBody>
      </p:sp>
      <p:sp>
        <p:nvSpPr>
          <p:cNvPr id="3" name="Segnaposto contenuto 2"/>
          <p:cNvSpPr>
            <a:spLocks noGrp="1"/>
          </p:cNvSpPr>
          <p:nvPr>
            <p:ph idx="1"/>
          </p:nvPr>
        </p:nvSpPr>
        <p:spPr/>
        <p:txBody>
          <a:bodyPr/>
          <a:lstStyle/>
          <a:p>
            <a:pPr marL="0" indent="0">
              <a:buNone/>
            </a:pPr>
            <a:r>
              <a:rPr lang="it-IT" b="1" dirty="0" smtClean="0">
                <a:solidFill>
                  <a:srgbClr val="222222"/>
                </a:solidFill>
                <a:latin typeface="arial"/>
              </a:rPr>
              <a:t>SERVIZIO GESTIONE RAPPORTI CON IL TERRITORIO</a:t>
            </a:r>
          </a:p>
          <a:p>
            <a:pPr marL="0" indent="0">
              <a:buNone/>
            </a:pPr>
            <a:r>
              <a:rPr lang="it-IT" dirty="0" err="1" smtClean="0">
                <a:solidFill>
                  <a:srgbClr val="222222"/>
                </a:solidFill>
                <a:latin typeface="arial"/>
              </a:rPr>
              <a:t>Tel</a:t>
            </a:r>
            <a:r>
              <a:rPr lang="it-IT" dirty="0" smtClean="0">
                <a:solidFill>
                  <a:srgbClr val="222222"/>
                </a:solidFill>
                <a:latin typeface="arial"/>
              </a:rPr>
              <a:t> 041-257- 1862-1882-1880 </a:t>
            </a:r>
          </a:p>
          <a:p>
            <a:pPr marL="0" indent="0">
              <a:buNone/>
            </a:pPr>
            <a:r>
              <a:rPr lang="it-IT" dirty="0" smtClean="0">
                <a:solidFill>
                  <a:srgbClr val="222222"/>
                </a:solidFill>
                <a:latin typeface="arial"/>
              </a:rPr>
              <a:t>e-mail </a:t>
            </a:r>
            <a:r>
              <a:rPr lang="it-IT" dirty="0" smtClean="0">
                <a:solidFill>
                  <a:srgbClr val="222222"/>
                </a:solidFill>
                <a:latin typeface="arial"/>
                <a:hlinkClick r:id="rId2"/>
              </a:rPr>
              <a:t>fse@iuav.it</a:t>
            </a:r>
            <a:endParaRPr lang="it-IT" dirty="0" smtClean="0">
              <a:solidFill>
                <a:srgbClr val="222222"/>
              </a:solidFill>
              <a:latin typeface="arial"/>
            </a:endParaRPr>
          </a:p>
          <a:p>
            <a:endParaRPr lang="it-IT" dirty="0">
              <a:solidFill>
                <a:srgbClr val="222222"/>
              </a:solidFill>
              <a:latin typeface="arial"/>
            </a:endParaRPr>
          </a:p>
          <a:p>
            <a:pPr marL="0" indent="0">
              <a:buNone/>
            </a:pPr>
            <a:r>
              <a:rPr lang="it-IT" b="1" dirty="0"/>
              <a:t>SIVE FORMAZIONE </a:t>
            </a:r>
            <a:endParaRPr lang="it-IT" b="1" dirty="0" smtClean="0"/>
          </a:p>
          <a:p>
            <a:r>
              <a:rPr lang="it-IT" dirty="0" smtClean="0"/>
              <a:t>dott.ssa </a:t>
            </a:r>
            <a:r>
              <a:rPr lang="it-IT" dirty="0"/>
              <a:t>Paola </a:t>
            </a:r>
            <a:r>
              <a:rPr lang="it-IT" dirty="0" smtClean="0"/>
              <a:t>Mainardi</a:t>
            </a:r>
            <a:endParaRPr lang="it-IT" dirty="0"/>
          </a:p>
          <a:p>
            <a:r>
              <a:rPr lang="it-IT" dirty="0" smtClean="0"/>
              <a:t>dott.ssa </a:t>
            </a:r>
            <a:r>
              <a:rPr lang="it-IT" dirty="0"/>
              <a:t>Lucia Ambrosio  </a:t>
            </a:r>
            <a:r>
              <a:rPr lang="it-IT" dirty="0" smtClean="0"/>
              <a:t>Tel</a:t>
            </a:r>
            <a:r>
              <a:rPr lang="it-IT" dirty="0"/>
              <a:t>. 041-5499241 - lambrosio@uive.it</a:t>
            </a:r>
          </a:p>
          <a:p>
            <a:r>
              <a:rPr lang="it-IT" dirty="0" smtClean="0"/>
              <a:t>dott.ssa  </a:t>
            </a:r>
            <a:r>
              <a:rPr lang="it-IT" dirty="0"/>
              <a:t>Daniela Palma Tel. 041-5499157 - dpalma@uive.it</a:t>
            </a:r>
          </a:p>
          <a:p>
            <a:endParaRPr lang="it-IT" dirty="0"/>
          </a:p>
        </p:txBody>
      </p:sp>
    </p:spTree>
    <p:extLst>
      <p:ext uri="{BB962C8B-B14F-4D97-AF65-F5344CB8AC3E}">
        <p14:creationId xmlns:p14="http://schemas.microsoft.com/office/powerpoint/2010/main" val="360286544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1. Cos’è </a:t>
            </a:r>
            <a:r>
              <a:rPr lang="it-IT" dirty="0" err="1" smtClean="0"/>
              <a:t>l’action</a:t>
            </a:r>
            <a:r>
              <a:rPr lang="it-IT" dirty="0" smtClean="0"/>
              <a:t> </a:t>
            </a:r>
            <a:r>
              <a:rPr lang="it-IT" dirty="0" err="1" smtClean="0"/>
              <a:t>research</a:t>
            </a:r>
            <a:endParaRPr lang="it-IT" dirty="0"/>
          </a:p>
        </p:txBody>
      </p:sp>
      <p:sp>
        <p:nvSpPr>
          <p:cNvPr id="3" name="Segnaposto contenuto 2"/>
          <p:cNvSpPr>
            <a:spLocks noGrp="1"/>
          </p:cNvSpPr>
          <p:nvPr>
            <p:ph idx="1"/>
          </p:nvPr>
        </p:nvSpPr>
        <p:spPr/>
        <p:txBody>
          <a:bodyPr>
            <a:normAutofit fontScale="92500" lnSpcReduction="10000"/>
          </a:bodyPr>
          <a:lstStyle/>
          <a:p>
            <a:r>
              <a:rPr lang="it-IT" dirty="0"/>
              <a:t>Le attività di </a:t>
            </a:r>
            <a:r>
              <a:rPr lang="it-IT" dirty="0" err="1"/>
              <a:t>action</a:t>
            </a:r>
            <a:r>
              <a:rPr lang="it-IT" dirty="0"/>
              <a:t> </a:t>
            </a:r>
            <a:r>
              <a:rPr lang="it-IT" dirty="0" err="1"/>
              <a:t>research</a:t>
            </a:r>
            <a:r>
              <a:rPr lang="it-IT" dirty="0"/>
              <a:t>  </a:t>
            </a:r>
            <a:r>
              <a:rPr lang="it-IT" dirty="0" smtClean="0"/>
              <a:t>sono dedicate a sviluppare metodologie </a:t>
            </a:r>
            <a:r>
              <a:rPr lang="it-IT" dirty="0"/>
              <a:t>e pratiche finalizzate all’integrazione dei risultati del progetto di ricerca nei processi aziendali con lo scopo di generare cambiamenti migliorativi nel contesto dell’impresa.</a:t>
            </a:r>
          </a:p>
          <a:p>
            <a:r>
              <a:rPr lang="it-IT" dirty="0"/>
              <a:t>Il giovane ricercatore in azienda (assegnista) potrà così intervenire quale agente di cambiamento e facilitatore dei processi e del dialogo tra università ed impresa stessa e quale efficace supporto allo sviluppo di relazioni positive e di fiducia  tra i vari attori. </a:t>
            </a:r>
          </a:p>
          <a:p>
            <a:r>
              <a:rPr lang="it-IT" dirty="0"/>
              <a:t>Le attività di </a:t>
            </a:r>
            <a:r>
              <a:rPr lang="it-IT" dirty="0" err="1"/>
              <a:t>action</a:t>
            </a:r>
            <a:r>
              <a:rPr lang="it-IT" dirty="0"/>
              <a:t> </a:t>
            </a:r>
            <a:r>
              <a:rPr lang="it-IT" dirty="0" err="1"/>
              <a:t>research</a:t>
            </a:r>
            <a:r>
              <a:rPr lang="it-IT" dirty="0"/>
              <a:t> potranno consistere in interventi formativi/</a:t>
            </a:r>
            <a:r>
              <a:rPr lang="it-IT" dirty="0" err="1"/>
              <a:t>consulenziali</a:t>
            </a:r>
            <a:r>
              <a:rPr lang="it-IT" dirty="0"/>
              <a:t>/di </a:t>
            </a:r>
            <a:r>
              <a:rPr lang="it-IT" dirty="0" err="1"/>
              <a:t>coaching</a:t>
            </a:r>
            <a:r>
              <a:rPr lang="it-IT" dirty="0"/>
              <a:t> riguardanti temi trasversali (</a:t>
            </a:r>
            <a:r>
              <a:rPr lang="it-IT" dirty="0" err="1"/>
              <a:t>problem</a:t>
            </a:r>
            <a:r>
              <a:rPr lang="it-IT" dirty="0"/>
              <a:t> </a:t>
            </a:r>
            <a:r>
              <a:rPr lang="it-IT" dirty="0" err="1"/>
              <a:t>solving</a:t>
            </a:r>
            <a:r>
              <a:rPr lang="it-IT" dirty="0"/>
              <a:t>, </a:t>
            </a:r>
            <a:r>
              <a:rPr lang="it-IT" dirty="0" err="1"/>
              <a:t>project</a:t>
            </a:r>
            <a:r>
              <a:rPr lang="it-IT" dirty="0"/>
              <a:t> management, </a:t>
            </a:r>
            <a:r>
              <a:rPr lang="it-IT" dirty="0" err="1"/>
              <a:t>change</a:t>
            </a:r>
            <a:r>
              <a:rPr lang="it-IT" dirty="0"/>
              <a:t> management, </a:t>
            </a:r>
            <a:r>
              <a:rPr lang="it-IT" dirty="0" err="1"/>
              <a:t>innovation</a:t>
            </a:r>
            <a:r>
              <a:rPr lang="it-IT" dirty="0"/>
              <a:t> management </a:t>
            </a:r>
            <a:r>
              <a:rPr lang="it-IT" dirty="0" err="1"/>
              <a:t>etc</a:t>
            </a:r>
            <a:r>
              <a:rPr lang="it-IT" dirty="0"/>
              <a:t>) ed in interventi di formazione/consulenza tecnica specifica connessa ai temi del progetto di ricerca.</a:t>
            </a:r>
          </a:p>
          <a:p>
            <a:endParaRPr lang="it-IT" dirty="0"/>
          </a:p>
        </p:txBody>
      </p:sp>
    </p:spTree>
    <p:extLst>
      <p:ext uri="{BB962C8B-B14F-4D97-AF65-F5344CB8AC3E}">
        <p14:creationId xmlns:p14="http://schemas.microsoft.com/office/powerpoint/2010/main" val="148733824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2. Come si svolge </a:t>
            </a:r>
            <a:r>
              <a:rPr lang="it-IT" dirty="0" err="1" smtClean="0"/>
              <a:t>l’action</a:t>
            </a:r>
            <a:r>
              <a:rPr lang="it-IT" dirty="0" smtClean="0"/>
              <a:t> </a:t>
            </a:r>
            <a:r>
              <a:rPr lang="it-IT" dirty="0" err="1" smtClean="0"/>
              <a:t>research</a:t>
            </a:r>
            <a:endParaRPr lang="it-IT" dirty="0"/>
          </a:p>
        </p:txBody>
      </p:sp>
      <p:sp>
        <p:nvSpPr>
          <p:cNvPr id="3" name="Segnaposto contenuto 2"/>
          <p:cNvSpPr>
            <a:spLocks noGrp="1"/>
          </p:cNvSpPr>
          <p:nvPr>
            <p:ph idx="1"/>
          </p:nvPr>
        </p:nvSpPr>
        <p:spPr/>
        <p:txBody>
          <a:bodyPr>
            <a:normAutofit lnSpcReduction="10000"/>
          </a:bodyPr>
          <a:lstStyle/>
          <a:p>
            <a:r>
              <a:rPr lang="it-IT" dirty="0"/>
              <a:t>E’ previsto lo svolgimento di n. 55 ore di attività di </a:t>
            </a:r>
            <a:r>
              <a:rPr lang="it-IT" dirty="0" err="1"/>
              <a:t>action</a:t>
            </a:r>
            <a:r>
              <a:rPr lang="it-IT" dirty="0"/>
              <a:t> </a:t>
            </a:r>
            <a:r>
              <a:rPr lang="it-IT" dirty="0" err="1"/>
              <a:t>research</a:t>
            </a:r>
            <a:r>
              <a:rPr lang="it-IT" dirty="0"/>
              <a:t> presso l’azienda </a:t>
            </a:r>
            <a:r>
              <a:rPr lang="it-IT" dirty="0" smtClean="0"/>
              <a:t>individuata.</a:t>
            </a:r>
          </a:p>
          <a:p>
            <a:r>
              <a:rPr lang="it-IT" dirty="0" smtClean="0"/>
              <a:t>Le </a:t>
            </a:r>
            <a:r>
              <a:rPr lang="it-IT" dirty="0"/>
              <a:t>ore saranno certificate mediante un registro </a:t>
            </a:r>
            <a:r>
              <a:rPr lang="it-IT"/>
              <a:t>presenze </a:t>
            </a:r>
            <a:r>
              <a:rPr lang="it-IT" smtClean="0"/>
              <a:t>appositamente </a:t>
            </a:r>
            <a:r>
              <a:rPr lang="it-IT" dirty="0"/>
              <a:t>vidimato presso la Regione Veneto a cura del Servizio Gestione Rapporti con il Territorio e consegnato all’assegnista. </a:t>
            </a:r>
          </a:p>
          <a:p>
            <a:r>
              <a:rPr lang="it-IT" dirty="0"/>
              <a:t>Per lo svolgimento delle attività è necessario effettuare una calendarizzazione delle ore, in quanto si tratta di attività che possono essere soggette a verifica ispettiva da parte della Regione.</a:t>
            </a:r>
          </a:p>
          <a:p>
            <a:r>
              <a:rPr lang="it-IT" dirty="0"/>
              <a:t>La calendarizzazione sarà effettuata da </a:t>
            </a:r>
            <a:r>
              <a:rPr lang="it-IT" dirty="0" err="1"/>
              <a:t>Sive</a:t>
            </a:r>
            <a:r>
              <a:rPr lang="it-IT" dirty="0"/>
              <a:t> Formazione di concerto con le aziende, il referente scientifico dell’assegno e l’assegnista. </a:t>
            </a:r>
          </a:p>
        </p:txBody>
      </p:sp>
    </p:spTree>
    <p:extLst>
      <p:ext uri="{BB962C8B-B14F-4D97-AF65-F5344CB8AC3E}">
        <p14:creationId xmlns:p14="http://schemas.microsoft.com/office/powerpoint/2010/main" val="10543664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3.1 Contenuti </a:t>
            </a:r>
            <a:r>
              <a:rPr lang="it-IT" dirty="0" err="1" smtClean="0"/>
              <a:t>dell’action</a:t>
            </a:r>
            <a:r>
              <a:rPr lang="it-IT" dirty="0" smtClean="0"/>
              <a:t> </a:t>
            </a:r>
            <a:r>
              <a:rPr lang="it-IT" dirty="0" err="1" smtClean="0"/>
              <a:t>research</a:t>
            </a:r>
            <a:endParaRPr lang="it-IT" dirty="0"/>
          </a:p>
        </p:txBody>
      </p:sp>
      <p:graphicFrame>
        <p:nvGraphicFramePr>
          <p:cNvPr id="4" name="Segnaposto contenuto 3"/>
          <p:cNvGraphicFramePr>
            <a:graphicFrameLocks noGrp="1"/>
          </p:cNvGraphicFramePr>
          <p:nvPr>
            <p:ph idx="1"/>
            <p:extLst>
              <p:ext uri="{D42A27DB-BD31-4B8C-83A1-F6EECF244321}">
                <p14:modId xmlns:p14="http://schemas.microsoft.com/office/powerpoint/2010/main" val="4276156232"/>
              </p:ext>
            </p:extLst>
          </p:nvPr>
        </p:nvGraphicFramePr>
        <p:xfrm>
          <a:off x="2114550" y="1755140"/>
          <a:ext cx="4914900" cy="4902200"/>
        </p:xfrm>
        <a:graphic>
          <a:graphicData uri="http://schemas.openxmlformats.org/drawingml/2006/table">
            <a:tbl>
              <a:tblPr firstRow="1" firstCol="1" lastRow="1" lastCol="1" bandRow="1" bandCol="1"/>
              <a:tblGrid>
                <a:gridCol w="1028700"/>
                <a:gridCol w="3086100"/>
                <a:gridCol w="800100"/>
              </a:tblGrid>
              <a:tr h="0">
                <a:tc>
                  <a:txBody>
                    <a:bodyPr/>
                    <a:lstStyle/>
                    <a:p>
                      <a:pPr algn="ctr">
                        <a:spcAft>
                          <a:spcPts val="0"/>
                        </a:spcAft>
                      </a:pPr>
                      <a:r>
                        <a:rPr lang="it-IT" sz="1200" b="1" dirty="0">
                          <a:effectLst/>
                          <a:latin typeface="Calibri"/>
                          <a:ea typeface="Times New Roman"/>
                          <a:cs typeface="Calibri"/>
                        </a:rPr>
                        <a:t>Attività</a:t>
                      </a:r>
                      <a:endParaRPr lang="it-IT" sz="1200" dirty="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it-IT" sz="1200" b="1" dirty="0">
                          <a:effectLst/>
                          <a:latin typeface="Calibri"/>
                          <a:ea typeface="Times New Roman"/>
                          <a:cs typeface="Calibri"/>
                        </a:rPr>
                        <a:t>Contenuti</a:t>
                      </a:r>
                      <a:endParaRPr lang="it-IT" sz="1200" dirty="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it-IT" sz="1200" b="1">
                          <a:effectLst/>
                          <a:latin typeface="Calibri"/>
                          <a:ea typeface="Times New Roman"/>
                          <a:cs typeface="Calibri"/>
                        </a:rPr>
                        <a:t>N°ore min/max</a:t>
                      </a:r>
                      <a:endParaRPr lang="it-IT" sz="12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spcAft>
                          <a:spcPts val="0"/>
                        </a:spcAft>
                      </a:pPr>
                      <a:r>
                        <a:rPr lang="it-IT" sz="1200" b="1">
                          <a:effectLst/>
                          <a:latin typeface="Calibri"/>
                          <a:ea typeface="Times New Roman"/>
                          <a:cs typeface="Calibri"/>
                        </a:rPr>
                        <a:t>Team Building</a:t>
                      </a:r>
                      <a:endParaRPr lang="it-IT" sz="12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300"/>
                        </a:spcAft>
                      </a:pPr>
                      <a:r>
                        <a:rPr lang="it-IT" sz="1200" dirty="0">
                          <a:effectLst/>
                          <a:latin typeface="Calibri"/>
                          <a:ea typeface="Times New Roman"/>
                          <a:cs typeface="Calibri"/>
                        </a:rPr>
                        <a:t>Impiego della metodologia esperienziale per stimolare, coinvolgere i partecipanti ad approfondire le proprie conoscenze e capacità.</a:t>
                      </a:r>
                      <a:endParaRPr lang="it-IT" sz="1200" dirty="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it-IT" sz="1200">
                          <a:effectLst/>
                          <a:latin typeface="Calibri"/>
                          <a:ea typeface="Times New Roman"/>
                          <a:cs typeface="Calibri"/>
                        </a:rPr>
                        <a:t>8</a:t>
                      </a:r>
                      <a:endParaRPr lang="it-IT" sz="12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40740">
                <a:tc>
                  <a:txBody>
                    <a:bodyPr/>
                    <a:lstStyle/>
                    <a:p>
                      <a:pPr>
                        <a:spcAft>
                          <a:spcPts val="0"/>
                        </a:spcAft>
                      </a:pPr>
                      <a:r>
                        <a:rPr lang="it-IT" sz="1200" b="1">
                          <a:solidFill>
                            <a:srgbClr val="000000"/>
                          </a:solidFill>
                          <a:effectLst/>
                          <a:latin typeface="Calibri"/>
                          <a:ea typeface="Times New Roman"/>
                          <a:cs typeface="Calibri"/>
                        </a:rPr>
                        <a:t>Team Coaching</a:t>
                      </a:r>
                      <a:endParaRPr lang="it-IT" sz="12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300"/>
                        </a:spcAft>
                      </a:pPr>
                      <a:r>
                        <a:rPr lang="it-IT" sz="1200" dirty="0">
                          <a:effectLst/>
                          <a:latin typeface="Calibri"/>
                          <a:ea typeface="Times New Roman"/>
                          <a:cs typeface="Calibri"/>
                        </a:rPr>
                        <a:t>Impiego della metodologia esperienziale per mettere tutti i componenti del gruppo nella posizione di dare il loro apporto al raggiungimento del risultato.</a:t>
                      </a:r>
                      <a:endParaRPr lang="it-IT" sz="1200" dirty="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it-IT" sz="1200">
                          <a:effectLst/>
                          <a:latin typeface="Calibri"/>
                          <a:ea typeface="Times New Roman"/>
                          <a:cs typeface="Calibri"/>
                        </a:rPr>
                        <a:t>16</a:t>
                      </a:r>
                      <a:endParaRPr lang="it-IT" sz="12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spcAft>
                          <a:spcPts val="0"/>
                        </a:spcAft>
                      </a:pPr>
                      <a:r>
                        <a:rPr lang="it-IT" sz="1200" b="1">
                          <a:effectLst/>
                          <a:latin typeface="Calibri"/>
                          <a:ea typeface="Times New Roman"/>
                          <a:cs typeface="Calibri"/>
                        </a:rPr>
                        <a:t>Le competenze chiave del Project Manager </a:t>
                      </a:r>
                      <a:endParaRPr lang="it-IT" sz="12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300"/>
                        </a:spcAft>
                      </a:pPr>
                      <a:r>
                        <a:rPr lang="it-IT" sz="1200" dirty="0">
                          <a:effectLst/>
                          <a:latin typeface="Calibri"/>
                          <a:ea typeface="Times New Roman"/>
                          <a:cs typeface="Calibri"/>
                        </a:rPr>
                        <a:t>Impiego della metodologia esperienziale per definire, realizzare e verificare gli obiettivi posti favorendo la comunicazione e la condivisione all’interno del team.  </a:t>
                      </a:r>
                      <a:endParaRPr lang="it-IT" sz="1200" dirty="0">
                        <a:effectLst/>
                        <a:latin typeface="Times New Roman"/>
                        <a:ea typeface="Times New Roman"/>
                      </a:endParaRPr>
                    </a:p>
                    <a:p>
                      <a:pPr algn="just">
                        <a:spcAft>
                          <a:spcPts val="300"/>
                        </a:spcAft>
                      </a:pPr>
                      <a:r>
                        <a:rPr lang="it-IT" sz="1200" dirty="0">
                          <a:effectLst/>
                          <a:latin typeface="Calibri"/>
                          <a:ea typeface="Times New Roman"/>
                          <a:cs typeface="Calibri"/>
                        </a:rPr>
                        <a:t>La capacità motivazionale, di gestione dei cambiamenti e di formulare valutazioni obiettive risultano fondamentali per il raggiungimento degli obiettivi prefissati.</a:t>
                      </a:r>
                      <a:endParaRPr lang="it-IT" sz="1200" dirty="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it-IT" sz="1200">
                          <a:effectLst/>
                          <a:latin typeface="Calibri"/>
                          <a:ea typeface="Times New Roman"/>
                          <a:cs typeface="Calibri"/>
                        </a:rPr>
                        <a:t>8</a:t>
                      </a:r>
                      <a:endParaRPr lang="it-IT" sz="12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spcAft>
                          <a:spcPts val="0"/>
                        </a:spcAft>
                      </a:pPr>
                      <a:r>
                        <a:rPr lang="en-GB" sz="1200" b="1">
                          <a:effectLst/>
                          <a:latin typeface="Calibri"/>
                          <a:ea typeface="Times New Roman"/>
                          <a:cs typeface="Calibri"/>
                        </a:rPr>
                        <a:t>Visual Planning Experience Workshop </a:t>
                      </a:r>
                      <a:endParaRPr lang="it-IT" sz="12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300"/>
                        </a:spcAft>
                      </a:pPr>
                      <a:r>
                        <a:rPr lang="it-IT" sz="1200" dirty="0">
                          <a:effectLst/>
                          <a:latin typeface="Calibri"/>
                          <a:ea typeface="Times New Roman"/>
                          <a:cs typeface="Calibri"/>
                        </a:rPr>
                        <a:t>Coerentemente con la filosofia </a:t>
                      </a:r>
                      <a:r>
                        <a:rPr lang="it-IT" sz="1200" dirty="0" err="1">
                          <a:effectLst/>
                          <a:latin typeface="Calibri"/>
                          <a:ea typeface="Times New Roman"/>
                          <a:cs typeface="Calibri"/>
                        </a:rPr>
                        <a:t>lean</a:t>
                      </a:r>
                      <a:r>
                        <a:rPr lang="it-IT" sz="1200" dirty="0">
                          <a:effectLst/>
                          <a:latin typeface="Calibri"/>
                          <a:ea typeface="Times New Roman"/>
                          <a:cs typeface="Calibri"/>
                        </a:rPr>
                        <a:t> e la metodologia esperienziale, il workshop si focalizzerà sugli aspetti pratici e comprenderà esercitazioni legate alla pianificazione dei singoli progetti (Visual Pull Planning) e alla definizione di una </a:t>
                      </a:r>
                      <a:r>
                        <a:rPr lang="it-IT" sz="1200" dirty="0" err="1">
                          <a:effectLst/>
                          <a:latin typeface="Calibri"/>
                          <a:ea typeface="Times New Roman"/>
                          <a:cs typeface="Calibri"/>
                        </a:rPr>
                        <a:t>roadmap</a:t>
                      </a:r>
                      <a:r>
                        <a:rPr lang="it-IT" sz="1200" dirty="0">
                          <a:effectLst/>
                          <a:latin typeface="Calibri"/>
                          <a:ea typeface="Times New Roman"/>
                          <a:cs typeface="Calibri"/>
                        </a:rPr>
                        <a:t> dell’evoluzione dei propri prodotti (livello multi-progetto). </a:t>
                      </a:r>
                      <a:endParaRPr lang="it-IT" sz="1200" dirty="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it-IT" sz="1200" dirty="0">
                          <a:effectLst/>
                          <a:latin typeface="Calibri"/>
                          <a:ea typeface="Times New Roman"/>
                          <a:cs typeface="Calibri"/>
                        </a:rPr>
                        <a:t>8</a:t>
                      </a:r>
                      <a:endParaRPr lang="it-IT" sz="1200" dirty="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spcAft>
                          <a:spcPts val="0"/>
                        </a:spcAft>
                      </a:pPr>
                      <a:r>
                        <a:rPr lang="en-GB" sz="1200" b="1">
                          <a:effectLst/>
                          <a:latin typeface="Calibri"/>
                          <a:ea typeface="Times New Roman"/>
                          <a:cs typeface="Calibri"/>
                        </a:rPr>
                        <a:t>Formazione Tecnica</a:t>
                      </a:r>
                      <a:endParaRPr lang="it-IT" sz="12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300"/>
                        </a:spcAft>
                      </a:pPr>
                      <a:r>
                        <a:rPr lang="it-IT" sz="1200">
                          <a:effectLst/>
                          <a:latin typeface="Calibri"/>
                          <a:ea typeface="Times New Roman"/>
                          <a:cs typeface="Calibri"/>
                        </a:rPr>
                        <a:t>Affidata all’università </a:t>
                      </a:r>
                      <a:endParaRPr lang="it-IT" sz="12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it-IT" sz="1200" dirty="0">
                          <a:effectLst/>
                          <a:latin typeface="Calibri"/>
                          <a:ea typeface="Times New Roman"/>
                          <a:cs typeface="Calibri"/>
                        </a:rPr>
                        <a:t>15</a:t>
                      </a:r>
                      <a:endParaRPr lang="it-IT" sz="1200" dirty="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3107116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3.2 </a:t>
            </a:r>
            <a:r>
              <a:rPr lang="it-IT" dirty="0"/>
              <a:t>Contenuti </a:t>
            </a:r>
            <a:r>
              <a:rPr lang="it-IT" dirty="0" err="1"/>
              <a:t>dell’action</a:t>
            </a:r>
            <a:r>
              <a:rPr lang="it-IT" dirty="0"/>
              <a:t> </a:t>
            </a:r>
            <a:r>
              <a:rPr lang="it-IT" dirty="0" err="1"/>
              <a:t>research</a:t>
            </a:r>
            <a:endParaRPr lang="it-IT" dirty="0"/>
          </a:p>
        </p:txBody>
      </p:sp>
      <p:sp>
        <p:nvSpPr>
          <p:cNvPr id="3" name="Segnaposto contenuto 2"/>
          <p:cNvSpPr>
            <a:spLocks noGrp="1"/>
          </p:cNvSpPr>
          <p:nvPr>
            <p:ph idx="1"/>
          </p:nvPr>
        </p:nvSpPr>
        <p:spPr/>
        <p:txBody>
          <a:bodyPr>
            <a:normAutofit fontScale="92500" lnSpcReduction="20000"/>
          </a:bodyPr>
          <a:lstStyle/>
          <a:p>
            <a:pPr marL="0" indent="0">
              <a:buNone/>
            </a:pPr>
            <a:r>
              <a:rPr lang="it-IT" sz="1800" b="1" dirty="0"/>
              <a:t>Team </a:t>
            </a:r>
            <a:r>
              <a:rPr lang="it-IT" sz="1800" b="1" dirty="0" err="1"/>
              <a:t>Bulding</a:t>
            </a:r>
            <a:r>
              <a:rPr lang="it-IT" sz="1800" b="1" dirty="0"/>
              <a:t>:</a:t>
            </a:r>
            <a:r>
              <a:rPr lang="it-IT" sz="1800" dirty="0"/>
              <a:t> la costituzione del team rappresenta il punto cardine per orientare il progetto di ricerca verso risultati di successo tangibili. </a:t>
            </a:r>
            <a:endParaRPr lang="it-IT" sz="1800" dirty="0" smtClean="0"/>
          </a:p>
          <a:p>
            <a:pPr marL="0" indent="0">
              <a:buNone/>
            </a:pPr>
            <a:endParaRPr lang="it-IT" sz="1800" dirty="0" smtClean="0"/>
          </a:p>
          <a:p>
            <a:pPr marL="0" indent="0">
              <a:buNone/>
            </a:pPr>
            <a:r>
              <a:rPr lang="it-IT" sz="1800" b="1" dirty="0"/>
              <a:t>Team </a:t>
            </a:r>
            <a:r>
              <a:rPr lang="it-IT" sz="1800" b="1" dirty="0" err="1"/>
              <a:t>Coaching</a:t>
            </a:r>
            <a:r>
              <a:rPr lang="it-IT" sz="1800" b="1" dirty="0"/>
              <a:t>: </a:t>
            </a:r>
            <a:r>
              <a:rPr lang="it-IT" sz="1800" dirty="0"/>
              <a:t>Il team ha caratteristiche diverse da quelle di un gruppo, è una squadra di persone con obiettivi comuni. </a:t>
            </a:r>
            <a:r>
              <a:rPr lang="it-IT" sz="1800" dirty="0" smtClean="0"/>
              <a:t>Per </a:t>
            </a:r>
            <a:r>
              <a:rPr lang="it-IT" sz="1800" dirty="0"/>
              <a:t>raggiungere insieme gli obiettivi sarà necessario sviluppare efficaci processi di comunicazione, relazione, decisione e motivazione. </a:t>
            </a:r>
            <a:endParaRPr lang="it-IT" sz="1800" dirty="0" smtClean="0"/>
          </a:p>
          <a:p>
            <a:pPr marL="0" indent="0">
              <a:buNone/>
            </a:pPr>
            <a:r>
              <a:rPr lang="it-IT" sz="1800" b="1" dirty="0"/>
              <a:t>Le competenze chiave del Project Manager: </a:t>
            </a:r>
            <a:r>
              <a:rPr lang="it-IT" sz="1800" dirty="0"/>
              <a:t>obiettivo formativo del percorso sarà fornire strumenti utili ed efficaci per potenziare, in ogni situazione, la performance lavorativa. </a:t>
            </a:r>
            <a:endParaRPr lang="it-IT" sz="1800" dirty="0" smtClean="0"/>
          </a:p>
          <a:p>
            <a:pPr marL="0" indent="0">
              <a:buNone/>
            </a:pPr>
            <a:endParaRPr lang="it-IT" sz="1800" dirty="0"/>
          </a:p>
          <a:p>
            <a:pPr marL="0" indent="0">
              <a:buNone/>
            </a:pPr>
            <a:r>
              <a:rPr lang="it-IT" sz="1800" b="1" dirty="0"/>
              <a:t>Visual Planning Experience Workshop: </a:t>
            </a:r>
            <a:r>
              <a:rPr lang="it-IT" sz="1800" dirty="0"/>
              <a:t>obiettivo dell’intervento quello di supportare con semplicità i problemi complessi della gestione del portafoglio progetti e del </a:t>
            </a:r>
            <a:r>
              <a:rPr lang="it-IT" sz="1800" dirty="0" err="1"/>
              <a:t>project</a:t>
            </a:r>
            <a:r>
              <a:rPr lang="it-IT" sz="1800" dirty="0"/>
              <a:t> management nonché trasformare in ottica </a:t>
            </a:r>
            <a:r>
              <a:rPr lang="it-IT" sz="1800" dirty="0" err="1"/>
              <a:t>lean</a:t>
            </a:r>
            <a:r>
              <a:rPr lang="it-IT" sz="1800" dirty="0"/>
              <a:t> il proprio sistema di sviluppo prodotto. </a:t>
            </a:r>
          </a:p>
          <a:p>
            <a:pPr marL="0" indent="0">
              <a:buNone/>
            </a:pPr>
            <a:endParaRPr lang="it-IT" sz="1800" dirty="0"/>
          </a:p>
          <a:p>
            <a:pPr marL="0" indent="0">
              <a:buNone/>
            </a:pPr>
            <a:r>
              <a:rPr lang="it-IT" sz="1800" b="1" dirty="0"/>
              <a:t>Formazione e consulenza tecnica: </a:t>
            </a:r>
            <a:r>
              <a:rPr lang="it-IT" sz="1800" dirty="0"/>
              <a:t>formazione/consulenza tecnica specifica connessa ai temi del progetto di ricerca. IUAV incaricherà per la docenza/consulenza un docente indicato dal referente del progetto.</a:t>
            </a:r>
          </a:p>
          <a:p>
            <a:pPr marL="0" indent="0">
              <a:buNone/>
            </a:pPr>
            <a:endParaRPr lang="it-IT" sz="2200" dirty="0"/>
          </a:p>
        </p:txBody>
      </p:sp>
    </p:spTree>
    <p:extLst>
      <p:ext uri="{BB962C8B-B14F-4D97-AF65-F5344CB8AC3E}">
        <p14:creationId xmlns:p14="http://schemas.microsoft.com/office/powerpoint/2010/main" val="27517638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4. Gli attori </a:t>
            </a:r>
            <a:r>
              <a:rPr lang="it-IT" dirty="0" err="1"/>
              <a:t>dell’action</a:t>
            </a:r>
            <a:r>
              <a:rPr lang="it-IT" dirty="0"/>
              <a:t> </a:t>
            </a:r>
            <a:r>
              <a:rPr lang="it-IT" dirty="0" err="1"/>
              <a:t>research</a:t>
            </a:r>
            <a:endParaRPr lang="it-IT" dirty="0"/>
          </a:p>
        </p:txBody>
      </p:sp>
      <p:sp>
        <p:nvSpPr>
          <p:cNvPr id="3" name="Segnaposto contenuto 2"/>
          <p:cNvSpPr>
            <a:spLocks noGrp="1"/>
          </p:cNvSpPr>
          <p:nvPr>
            <p:ph idx="1"/>
          </p:nvPr>
        </p:nvSpPr>
        <p:spPr/>
        <p:txBody>
          <a:bodyPr>
            <a:normAutofit/>
          </a:bodyPr>
          <a:lstStyle/>
          <a:p>
            <a:r>
              <a:rPr lang="it-IT" dirty="0" smtClean="0"/>
              <a:t>2 </a:t>
            </a:r>
            <a:r>
              <a:rPr lang="it-IT" dirty="0"/>
              <a:t>ESPERTI TEMATICI (1 ESPERTO SIVE FORMAZIONE ED UN ESPERTO IUAV)</a:t>
            </a:r>
          </a:p>
          <a:p>
            <a:r>
              <a:rPr lang="it-IT" dirty="0"/>
              <a:t>ASSEGNISTA</a:t>
            </a:r>
          </a:p>
          <a:p>
            <a:r>
              <a:rPr lang="it-IT" dirty="0"/>
              <a:t>TUTOR ACCADEMICO (PUO’ COINCIDERE CON IL RESPONSABILE </a:t>
            </a:r>
            <a:r>
              <a:rPr lang="it-IT"/>
              <a:t>SCIENTIFICO </a:t>
            </a:r>
            <a:r>
              <a:rPr lang="it-IT" smtClean="0"/>
              <a:t>DELL’ASSEGNO </a:t>
            </a:r>
            <a:r>
              <a:rPr lang="it-IT" dirty="0"/>
              <a:t>O SUO DELEGATO)</a:t>
            </a:r>
          </a:p>
          <a:p>
            <a:r>
              <a:rPr lang="it-IT" dirty="0"/>
              <a:t>TUTOR AZIENDALE (PUO’ COINCIDERE CON IL REFERENTE AZIENDALE CHE SEGUE L’ASSEGNISTA DURANTE L’ULTERIORE PERCENTUALE DI PRESENZA AZIENDALE)</a:t>
            </a:r>
          </a:p>
          <a:p>
            <a:r>
              <a:rPr lang="it-IT" dirty="0"/>
              <a:t>EVENTUALI PARTECIPANTI CHE LAVORANO IN AZIENDA</a:t>
            </a:r>
          </a:p>
          <a:p>
            <a:endParaRPr lang="it-IT" dirty="0"/>
          </a:p>
        </p:txBody>
      </p:sp>
    </p:spTree>
    <p:extLst>
      <p:ext uri="{BB962C8B-B14F-4D97-AF65-F5344CB8AC3E}">
        <p14:creationId xmlns:p14="http://schemas.microsoft.com/office/powerpoint/2010/main" val="20901316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5.1 Modalità </a:t>
            </a:r>
            <a:r>
              <a:rPr lang="it-IT" dirty="0" err="1"/>
              <a:t>dell’action</a:t>
            </a:r>
            <a:r>
              <a:rPr lang="it-IT" dirty="0"/>
              <a:t> </a:t>
            </a:r>
            <a:r>
              <a:rPr lang="it-IT" dirty="0" err="1"/>
              <a:t>research</a:t>
            </a:r>
            <a:endParaRPr lang="it-IT" dirty="0"/>
          </a:p>
        </p:txBody>
      </p:sp>
      <p:sp>
        <p:nvSpPr>
          <p:cNvPr id="3" name="Segnaposto contenuto 2"/>
          <p:cNvSpPr>
            <a:spLocks noGrp="1"/>
          </p:cNvSpPr>
          <p:nvPr>
            <p:ph idx="1"/>
          </p:nvPr>
        </p:nvSpPr>
        <p:spPr/>
        <p:txBody>
          <a:bodyPr>
            <a:normAutofit fontScale="62500" lnSpcReduction="20000"/>
          </a:bodyPr>
          <a:lstStyle/>
          <a:p>
            <a:r>
              <a:rPr lang="it-IT" sz="3200" dirty="0"/>
              <a:t>Tutte le variazioni al piano delle attività devono essere comunicate in via preventiva al Servizio Gestione Rapporti con il Territorio (fse@iuav.it) almeno 10 gg. prima della variazione di calendario.</a:t>
            </a:r>
          </a:p>
          <a:p>
            <a:r>
              <a:rPr lang="it-IT" sz="3200" dirty="0"/>
              <a:t>Il registro dovrà essere conservato presso la sede di svolgimento delle attività ed esibito in caso di verifica. Il registro deve essere compilato giorno per giorno in tutte le sue parti. Per i giorni in cui le lezioni si svolgono il mattino e il pomeriggio, con pausa intermedia, devono essere predisposte due pagine.</a:t>
            </a:r>
          </a:p>
          <a:p>
            <a:r>
              <a:rPr lang="it-IT" sz="3200" dirty="0"/>
              <a:t>Il registro ha valenza di atto pubblico, quindi sono da evitare omissioni e alterazioni, abrasioni e/o cancellature che potrebbero costituire illeciti penali. (non utilizzare il bianchetto per le correzioni, non cancellare ciò che scritto ma barrare e riscrivere il testo corretto in modo che il testo errato sia ricostruibile).</a:t>
            </a:r>
          </a:p>
          <a:p>
            <a:r>
              <a:rPr lang="it-IT" sz="3200" dirty="0"/>
              <a:t>Gli allievi (assegnista ed eventuali dipendenti dell’azienda) devono apporre la loro firma in entrata al momento della stessa e, analogamente, in uscita al momento e non prima della stessa. Il registro deve riportare la data di lezione in ogni pagina.</a:t>
            </a:r>
          </a:p>
          <a:p>
            <a:endParaRPr lang="it-IT" dirty="0"/>
          </a:p>
          <a:p>
            <a:endParaRPr lang="it-IT" dirty="0"/>
          </a:p>
        </p:txBody>
      </p:sp>
    </p:spTree>
    <p:extLst>
      <p:ext uri="{BB962C8B-B14F-4D97-AF65-F5344CB8AC3E}">
        <p14:creationId xmlns:p14="http://schemas.microsoft.com/office/powerpoint/2010/main" val="21296447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5.2 </a:t>
            </a:r>
            <a:r>
              <a:rPr lang="it-IT" dirty="0"/>
              <a:t>Modalità </a:t>
            </a:r>
            <a:r>
              <a:rPr lang="it-IT" dirty="0" err="1"/>
              <a:t>dell’action</a:t>
            </a:r>
            <a:r>
              <a:rPr lang="it-IT" dirty="0"/>
              <a:t> </a:t>
            </a:r>
            <a:r>
              <a:rPr lang="it-IT" dirty="0" err="1"/>
              <a:t>research</a:t>
            </a:r>
            <a:endParaRPr lang="it-IT" dirty="0"/>
          </a:p>
        </p:txBody>
      </p:sp>
      <p:sp>
        <p:nvSpPr>
          <p:cNvPr id="3" name="Segnaposto contenuto 2"/>
          <p:cNvSpPr>
            <a:spLocks noGrp="1"/>
          </p:cNvSpPr>
          <p:nvPr>
            <p:ph idx="1"/>
          </p:nvPr>
        </p:nvSpPr>
        <p:spPr>
          <a:xfrm>
            <a:off x="457200" y="1412776"/>
            <a:ext cx="8229600" cy="5064224"/>
          </a:xfrm>
        </p:spPr>
        <p:txBody>
          <a:bodyPr>
            <a:normAutofit fontScale="62500" lnSpcReduction="20000"/>
          </a:bodyPr>
          <a:lstStyle/>
          <a:p>
            <a:r>
              <a:rPr lang="it-IT" sz="3200" dirty="0"/>
              <a:t>Il docente, al termine della lezione sostenuta, deve annotare il modulo, l’argomento e l’orario della stessa ed apporre la propria firma. Per “docente” si intende l’esperto incaricato dall’ente di formazione.</a:t>
            </a:r>
          </a:p>
          <a:p>
            <a:r>
              <a:rPr lang="it-IT" sz="3200" dirty="0"/>
              <a:t>Il registro dev’essere firmato giornalmente anche dal tutor aziendale e dal tutor accademico che partecipano  all’attività. Per tutor accademico si intende il responsabile dell’assegno o suo delegato.</a:t>
            </a:r>
          </a:p>
          <a:p>
            <a:r>
              <a:rPr lang="it-IT" sz="3200" dirty="0"/>
              <a:t>Si segnala che il tutor aziendale deve essere presente durante le attività di ACTION RESEARCH, mentre la presenza del tutor accademico è facoltativa.</a:t>
            </a:r>
          </a:p>
          <a:p>
            <a:r>
              <a:rPr lang="it-IT" sz="3200" dirty="0" smtClean="0"/>
              <a:t>Il </a:t>
            </a:r>
            <a:r>
              <a:rPr lang="it-IT" sz="3200" dirty="0"/>
              <a:t>registro dev’essere firmato con cadenza al massimo settimanale anche dal responsabile di progetto, nell’apposito spazio a piè di pagina.</a:t>
            </a:r>
          </a:p>
          <a:p>
            <a:r>
              <a:rPr lang="it-IT" sz="3200" dirty="0"/>
              <a:t>E’ importante concordare con l’ente di formazione incaricato dell’Action </a:t>
            </a:r>
            <a:r>
              <a:rPr lang="it-IT" sz="3200" dirty="0" err="1"/>
              <a:t>Research</a:t>
            </a:r>
            <a:r>
              <a:rPr lang="it-IT" sz="3200" dirty="0"/>
              <a:t> e con il partner aziendale, le responsabilità in merito alla corretta compilazione del registro e la puntuale comunicazione del calendario ed eventuali variazioni. </a:t>
            </a:r>
          </a:p>
          <a:p>
            <a:r>
              <a:rPr lang="it-IT" sz="3200" dirty="0"/>
              <a:t>Le firme del tutor aziendale e del tutor formativo devono essere apposte entrambe nello spazio “firma tutor”.</a:t>
            </a:r>
          </a:p>
          <a:p>
            <a:endParaRPr lang="it-IT" dirty="0"/>
          </a:p>
        </p:txBody>
      </p:sp>
    </p:spTree>
    <p:extLst>
      <p:ext uri="{BB962C8B-B14F-4D97-AF65-F5344CB8AC3E}">
        <p14:creationId xmlns:p14="http://schemas.microsoft.com/office/powerpoint/2010/main" val="7446495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dirty="0"/>
              <a:t>7. Conclusioni</a:t>
            </a:r>
          </a:p>
        </p:txBody>
      </p:sp>
      <p:sp>
        <p:nvSpPr>
          <p:cNvPr id="3" name="Segnaposto contenuto 2"/>
          <p:cNvSpPr>
            <a:spLocks noGrp="1"/>
          </p:cNvSpPr>
          <p:nvPr>
            <p:ph idx="1"/>
          </p:nvPr>
        </p:nvSpPr>
        <p:spPr/>
        <p:txBody>
          <a:bodyPr/>
          <a:lstStyle/>
          <a:p>
            <a:r>
              <a:rPr lang="it-IT" dirty="0"/>
              <a:t>La relazione finale del progetto di ricerca ed eventuale altro materiale di diffusione, come previsto dalla direttiva, dovrà descrivere le modalità con cui le attività e i risultati hanno prodotto cambiamenti e miglioramenti nonché evidenziare punti di forza e di debolezza del processo di integrazione delle attività di ricerca e dei suoi risultati nei processi aziendali.</a:t>
            </a:r>
          </a:p>
          <a:p>
            <a:endParaRPr lang="it-IT"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491880" y="3933056"/>
            <a:ext cx="4249737" cy="2663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840584237"/>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hiaro">
  <a:themeElements>
    <a:clrScheme name="Chiaro">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classico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hiaro">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Clarity</Template>
  <TotalTime>59</TotalTime>
  <Words>1085</Words>
  <Application>Microsoft Office PowerPoint</Application>
  <PresentationFormat>Presentazione su schermo (4:3)</PresentationFormat>
  <Paragraphs>71</Paragraphs>
  <Slides>10</Slides>
  <Notes>0</Notes>
  <HiddenSlides>0</HiddenSlides>
  <MMClips>0</MMClips>
  <ScaleCrop>false</ScaleCrop>
  <HeadingPairs>
    <vt:vector size="4" baseType="variant">
      <vt:variant>
        <vt:lpstr>Tema</vt:lpstr>
      </vt:variant>
      <vt:variant>
        <vt:i4>1</vt:i4>
      </vt:variant>
      <vt:variant>
        <vt:lpstr>Titoli diapositive</vt:lpstr>
      </vt:variant>
      <vt:variant>
        <vt:i4>10</vt:i4>
      </vt:variant>
    </vt:vector>
  </HeadingPairs>
  <TitlesOfParts>
    <vt:vector size="11" baseType="lpstr">
      <vt:lpstr>Chiaro</vt:lpstr>
      <vt:lpstr>      P.O.R. VENETO F.S.E. 2007-2013 D.G.R. n. 1148 del 5 luglio 2013 Obiettivo Competitività Regionale e Occupazione Asse Capitale Umano - Sviluppo del Potenziale Umano nella ricerca e nell’innovazione.  Assegni di Ricerca ACTION RESEARCH</vt:lpstr>
      <vt:lpstr>1. Cos’è l’action research</vt:lpstr>
      <vt:lpstr>2. Come si svolge l’action research</vt:lpstr>
      <vt:lpstr>3.1 Contenuti dell’action research</vt:lpstr>
      <vt:lpstr>3.2 Contenuti dell’action research</vt:lpstr>
      <vt:lpstr>4. Gli attori dell’action research</vt:lpstr>
      <vt:lpstr>5.1 Modalità dell’action research</vt:lpstr>
      <vt:lpstr>5.2 Modalità dell’action research</vt:lpstr>
      <vt:lpstr>7. Conclusioni</vt:lpstr>
      <vt:lpstr>Riferimenti</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Verdiana Bandini</dc:creator>
  <cp:lastModifiedBy>Margherita Giardina</cp:lastModifiedBy>
  <cp:revision>14</cp:revision>
  <dcterms:created xsi:type="dcterms:W3CDTF">2014-03-07T09:05:28Z</dcterms:created>
  <dcterms:modified xsi:type="dcterms:W3CDTF">2014-06-30T16:16:29Z</dcterms:modified>
</cp:coreProperties>
</file>