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8" r:id="rId4"/>
  </p:sldIdLst>
  <p:sldSz cx="6858000" cy="9144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20" d="100"/>
          <a:sy n="120" d="100"/>
        </p:scale>
        <p:origin x="-2838"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8B7951-A4CD-43BE-B393-C2C0D004287C}" type="doc">
      <dgm:prSet loTypeId="urn:microsoft.com/office/officeart/2005/8/layout/radial6" loCatId="cycle" qsTypeId="urn:microsoft.com/office/officeart/2005/8/quickstyle/simple1" qsCatId="simple" csTypeId="urn:microsoft.com/office/officeart/2005/8/colors/accent2_5" csCatId="accent2" phldr="1"/>
      <dgm:spPr/>
      <dgm:t>
        <a:bodyPr/>
        <a:lstStyle/>
        <a:p>
          <a:endParaRPr lang="it-IT"/>
        </a:p>
      </dgm:t>
    </dgm:pt>
    <dgm:pt modelId="{E8B307BA-2E1B-493C-B9AB-EF2B5AFED015}">
      <dgm:prSet phldrT="[Testo]">
        <dgm:style>
          <a:lnRef idx="2">
            <a:schemeClr val="accent2"/>
          </a:lnRef>
          <a:fillRef idx="1">
            <a:schemeClr val="lt1"/>
          </a:fillRef>
          <a:effectRef idx="0">
            <a:schemeClr val="accent2"/>
          </a:effectRef>
          <a:fontRef idx="minor">
            <a:schemeClr val="dk1"/>
          </a:fontRef>
        </dgm:style>
      </dgm:prSet>
      <dgm:spPr>
        <a:ln/>
      </dgm:spPr>
      <dgm:t>
        <a:bodyPr/>
        <a:lstStyle/>
        <a:p>
          <a:r>
            <a:rPr lang="it-IT" b="1" i="1" dirty="0" err="1" smtClean="0"/>
            <a:t>Safety</a:t>
          </a:r>
          <a:r>
            <a:rPr lang="it-IT" b="1" i="1" dirty="0" smtClean="0"/>
            <a:t> Road </a:t>
          </a:r>
          <a:r>
            <a:rPr lang="it-IT" b="1" i="1" dirty="0" err="1" smtClean="0"/>
            <a:t>Tool</a:t>
          </a:r>
          <a:endParaRPr lang="it-IT" b="1" i="1" dirty="0"/>
        </a:p>
      </dgm:t>
    </dgm:pt>
    <dgm:pt modelId="{E3D41937-71E2-40C1-BEF3-01E6429A3FF1}" type="parTrans" cxnId="{9A2B6954-B531-4E90-9B0F-F6ABD4C8C3BD}">
      <dgm:prSet/>
      <dgm:spPr/>
      <dgm:t>
        <a:bodyPr/>
        <a:lstStyle/>
        <a:p>
          <a:endParaRPr lang="it-IT"/>
        </a:p>
      </dgm:t>
    </dgm:pt>
    <dgm:pt modelId="{61ABAD24-AE6F-4AF9-8F9B-197B9C1D31D4}" type="sibTrans" cxnId="{9A2B6954-B531-4E90-9B0F-F6ABD4C8C3BD}">
      <dgm:prSet/>
      <dgm:spPr/>
      <dgm:t>
        <a:bodyPr/>
        <a:lstStyle/>
        <a:p>
          <a:endParaRPr lang="it-IT"/>
        </a:p>
      </dgm:t>
    </dgm:pt>
    <dgm:pt modelId="{6C50CAD6-87EA-4A82-B7F4-245DB441B336}">
      <dgm:prSet phldrT="[Testo]" custT="1">
        <dgm:style>
          <a:lnRef idx="1">
            <a:schemeClr val="accent2"/>
          </a:lnRef>
          <a:fillRef idx="3">
            <a:schemeClr val="accent2"/>
          </a:fillRef>
          <a:effectRef idx="2">
            <a:schemeClr val="accent2"/>
          </a:effectRef>
          <a:fontRef idx="minor">
            <a:schemeClr val="lt1"/>
          </a:fontRef>
        </dgm:style>
      </dgm:prSet>
      <dgm:spPr>
        <a:ln/>
      </dgm:spPr>
      <dgm:t>
        <a:bodyPr/>
        <a:lstStyle/>
        <a:p>
          <a:r>
            <a:rPr lang="it-IT" sz="800" b="1" dirty="0" smtClean="0"/>
            <a:t>TEMA</a:t>
          </a:r>
        </a:p>
        <a:p>
          <a:r>
            <a:rPr lang="it-IT" sz="800" dirty="0" smtClean="0"/>
            <a:t>Sicurezza </a:t>
          </a:r>
          <a:r>
            <a:rPr lang="it-IT" sz="800" dirty="0" smtClean="0"/>
            <a:t>Stradale</a:t>
          </a:r>
          <a:endParaRPr lang="it-IT" sz="800" dirty="0"/>
        </a:p>
      </dgm:t>
    </dgm:pt>
    <dgm:pt modelId="{D383F7FC-3436-42B4-B44B-EF5E2AA386BB}" type="parTrans" cxnId="{05F05D39-F0C7-4597-8111-6D3BDF13D46C}">
      <dgm:prSet/>
      <dgm:spPr/>
      <dgm:t>
        <a:bodyPr/>
        <a:lstStyle/>
        <a:p>
          <a:endParaRPr lang="it-IT"/>
        </a:p>
      </dgm:t>
    </dgm:pt>
    <dgm:pt modelId="{8D4B38E2-D041-4170-85BF-4A17CD9CF5C7}" type="sibTrans" cxnId="{05F05D39-F0C7-4597-8111-6D3BDF13D46C}">
      <dgm:prSet/>
      <dgm:spPr>
        <a:solidFill>
          <a:schemeClr val="bg1">
            <a:lumMod val="65000"/>
          </a:schemeClr>
        </a:solidFill>
        <a:ln>
          <a:solidFill>
            <a:schemeClr val="tx1">
              <a:lumMod val="65000"/>
              <a:lumOff val="35000"/>
            </a:schemeClr>
          </a:solidFill>
        </a:ln>
      </dgm:spPr>
      <dgm:t>
        <a:bodyPr/>
        <a:lstStyle/>
        <a:p>
          <a:endParaRPr lang="it-IT"/>
        </a:p>
      </dgm:t>
    </dgm:pt>
    <dgm:pt modelId="{F8B43574-7CF1-496B-A0D9-77C7CB5A400F}">
      <dgm:prSet phldrT="[Testo]" custT="1">
        <dgm:style>
          <a:lnRef idx="1">
            <a:schemeClr val="accent2"/>
          </a:lnRef>
          <a:fillRef idx="3">
            <a:schemeClr val="accent2"/>
          </a:fillRef>
          <a:effectRef idx="2">
            <a:schemeClr val="accent2"/>
          </a:effectRef>
          <a:fontRef idx="minor">
            <a:schemeClr val="lt1"/>
          </a:fontRef>
        </dgm:style>
      </dgm:prSet>
      <dgm:spPr>
        <a:ln/>
      </dgm:spPr>
      <dgm:t>
        <a:bodyPr/>
        <a:lstStyle/>
        <a:p>
          <a:r>
            <a:rPr lang="it-IT" sz="700" b="1" dirty="0" smtClean="0"/>
            <a:t>PROSPETTIVA</a:t>
          </a:r>
        </a:p>
        <a:p>
          <a:r>
            <a:rPr lang="it-IT" sz="700" dirty="0" smtClean="0"/>
            <a:t>Gestione e manutenzione stradale</a:t>
          </a:r>
          <a:endParaRPr lang="it-IT" sz="700" dirty="0"/>
        </a:p>
      </dgm:t>
    </dgm:pt>
    <dgm:pt modelId="{B1277508-741E-48DE-847D-A76253481FCD}" type="parTrans" cxnId="{2838348E-9336-46B4-8C96-CC37DB5AAEFB}">
      <dgm:prSet/>
      <dgm:spPr/>
      <dgm:t>
        <a:bodyPr/>
        <a:lstStyle/>
        <a:p>
          <a:endParaRPr lang="it-IT"/>
        </a:p>
      </dgm:t>
    </dgm:pt>
    <dgm:pt modelId="{0567BBA7-2C12-4DCC-BBC7-C977A4650A8C}" type="sibTrans" cxnId="{2838348E-9336-46B4-8C96-CC37DB5AAEFB}">
      <dgm:prSet/>
      <dgm:spPr>
        <a:solidFill>
          <a:schemeClr val="bg1">
            <a:lumMod val="50000"/>
          </a:schemeClr>
        </a:solidFill>
      </dgm:spPr>
      <dgm:t>
        <a:bodyPr/>
        <a:lstStyle/>
        <a:p>
          <a:endParaRPr lang="it-IT"/>
        </a:p>
      </dgm:t>
    </dgm:pt>
    <dgm:pt modelId="{1CB5BC00-780F-4C02-9C52-8C41862AA6EA}">
      <dgm:prSet phldrT="[Testo]" custT="1">
        <dgm:style>
          <a:lnRef idx="1">
            <a:schemeClr val="accent2"/>
          </a:lnRef>
          <a:fillRef idx="3">
            <a:schemeClr val="accent2"/>
          </a:fillRef>
          <a:effectRef idx="2">
            <a:schemeClr val="accent2"/>
          </a:effectRef>
          <a:fontRef idx="minor">
            <a:schemeClr val="lt1"/>
          </a:fontRef>
        </dgm:style>
      </dgm:prSet>
      <dgm:spPr/>
      <dgm:t>
        <a:bodyPr/>
        <a:lstStyle/>
        <a:p>
          <a:r>
            <a:rPr lang="it-IT" sz="700" b="1" dirty="0" smtClean="0"/>
            <a:t>OBIETTIVO</a:t>
          </a:r>
        </a:p>
        <a:p>
          <a:r>
            <a:rPr lang="it-IT" sz="700" dirty="0" smtClean="0"/>
            <a:t>Metodologia operativa per analisi rete stradale</a:t>
          </a:r>
        </a:p>
      </dgm:t>
    </dgm:pt>
    <dgm:pt modelId="{9F7695E4-061F-489C-B9D4-CE4AF1B3AB46}" type="parTrans" cxnId="{88F21105-8D1B-4F61-9E04-989B932C5019}">
      <dgm:prSet/>
      <dgm:spPr/>
      <dgm:t>
        <a:bodyPr/>
        <a:lstStyle/>
        <a:p>
          <a:endParaRPr lang="it-IT"/>
        </a:p>
      </dgm:t>
    </dgm:pt>
    <dgm:pt modelId="{CEA12D6C-A908-4081-B07A-108775E47C34}" type="sibTrans" cxnId="{88F21105-8D1B-4F61-9E04-989B932C5019}">
      <dgm:prSet/>
      <dgm:spPr>
        <a:solidFill>
          <a:schemeClr val="bg1">
            <a:lumMod val="65000"/>
          </a:schemeClr>
        </a:solidFill>
      </dgm:spPr>
      <dgm:t>
        <a:bodyPr/>
        <a:lstStyle/>
        <a:p>
          <a:endParaRPr lang="it-IT"/>
        </a:p>
      </dgm:t>
    </dgm:pt>
    <dgm:pt modelId="{07CD5527-0204-47DF-A1EB-E63A6BDF6101}">
      <dgm:prSet phldrT="[Testo]" custT="1">
        <dgm:style>
          <a:lnRef idx="1">
            <a:schemeClr val="accent2"/>
          </a:lnRef>
          <a:fillRef idx="3">
            <a:schemeClr val="accent2"/>
          </a:fillRef>
          <a:effectRef idx="2">
            <a:schemeClr val="accent2"/>
          </a:effectRef>
          <a:fontRef idx="minor">
            <a:schemeClr val="lt1"/>
          </a:fontRef>
        </dgm:style>
      </dgm:prSet>
      <dgm:spPr/>
      <dgm:t>
        <a:bodyPr/>
        <a:lstStyle/>
        <a:p>
          <a:r>
            <a:rPr lang="it-IT" sz="700" b="1" dirty="0" smtClean="0"/>
            <a:t>TECNOLOGIE</a:t>
          </a:r>
        </a:p>
        <a:p>
          <a:r>
            <a:rPr lang="it-IT" sz="700" dirty="0" smtClean="0"/>
            <a:t>Strumenti ICT</a:t>
          </a:r>
        </a:p>
        <a:p>
          <a:r>
            <a:rPr lang="it-IT" sz="700" dirty="0" smtClean="0"/>
            <a:t>Piattaforme acquisizione terrestre</a:t>
          </a:r>
          <a:endParaRPr lang="it-IT" sz="700" dirty="0"/>
        </a:p>
      </dgm:t>
    </dgm:pt>
    <dgm:pt modelId="{6587FAD8-6CBD-4D86-91BB-28F9CBFFA316}" type="parTrans" cxnId="{081544ED-F503-42CB-8524-FE762A5A9E80}">
      <dgm:prSet/>
      <dgm:spPr/>
      <dgm:t>
        <a:bodyPr/>
        <a:lstStyle/>
        <a:p>
          <a:endParaRPr lang="it-IT"/>
        </a:p>
      </dgm:t>
    </dgm:pt>
    <dgm:pt modelId="{7A561F52-6BD3-4B79-9F4D-0857D72B94A7}" type="sibTrans" cxnId="{081544ED-F503-42CB-8524-FE762A5A9E80}">
      <dgm:prSet/>
      <dgm:spPr>
        <a:solidFill>
          <a:schemeClr val="bg1">
            <a:lumMod val="50000"/>
            <a:alpha val="41000"/>
          </a:schemeClr>
        </a:solidFill>
      </dgm:spPr>
      <dgm:t>
        <a:bodyPr/>
        <a:lstStyle/>
        <a:p>
          <a:endParaRPr lang="it-IT"/>
        </a:p>
      </dgm:t>
    </dgm:pt>
    <dgm:pt modelId="{E94B2F37-58DC-47C5-9BFC-B7B5B1A20207}" type="pres">
      <dgm:prSet presAssocID="{2A8B7951-A4CD-43BE-B393-C2C0D004287C}" presName="Name0" presStyleCnt="0">
        <dgm:presLayoutVars>
          <dgm:chMax val="1"/>
          <dgm:dir/>
          <dgm:animLvl val="ctr"/>
          <dgm:resizeHandles val="exact"/>
        </dgm:presLayoutVars>
      </dgm:prSet>
      <dgm:spPr/>
      <dgm:t>
        <a:bodyPr/>
        <a:lstStyle/>
        <a:p>
          <a:endParaRPr lang="it-IT"/>
        </a:p>
      </dgm:t>
    </dgm:pt>
    <dgm:pt modelId="{D877CFB6-3807-47BC-A713-7C4CF3764E0A}" type="pres">
      <dgm:prSet presAssocID="{E8B307BA-2E1B-493C-B9AB-EF2B5AFED015}" presName="centerShape" presStyleLbl="node0" presStyleIdx="0" presStyleCnt="1"/>
      <dgm:spPr/>
      <dgm:t>
        <a:bodyPr/>
        <a:lstStyle/>
        <a:p>
          <a:endParaRPr lang="it-IT"/>
        </a:p>
      </dgm:t>
    </dgm:pt>
    <dgm:pt modelId="{3C72EA58-845E-42B8-891B-FC8A6704E09D}" type="pres">
      <dgm:prSet presAssocID="{6C50CAD6-87EA-4A82-B7F4-245DB441B336}" presName="node" presStyleLbl="node1" presStyleIdx="0" presStyleCnt="4">
        <dgm:presLayoutVars>
          <dgm:bulletEnabled val="1"/>
        </dgm:presLayoutVars>
      </dgm:prSet>
      <dgm:spPr/>
      <dgm:t>
        <a:bodyPr/>
        <a:lstStyle/>
        <a:p>
          <a:endParaRPr lang="it-IT"/>
        </a:p>
      </dgm:t>
    </dgm:pt>
    <dgm:pt modelId="{ACB2FF7A-355F-4191-9D90-75C20A73715F}" type="pres">
      <dgm:prSet presAssocID="{6C50CAD6-87EA-4A82-B7F4-245DB441B336}" presName="dummy" presStyleCnt="0"/>
      <dgm:spPr/>
    </dgm:pt>
    <dgm:pt modelId="{EA8CE641-A5D4-4D6A-90C1-45D49BDAD864}" type="pres">
      <dgm:prSet presAssocID="{8D4B38E2-D041-4170-85BF-4A17CD9CF5C7}" presName="sibTrans" presStyleLbl="sibTrans2D1" presStyleIdx="0" presStyleCnt="4"/>
      <dgm:spPr/>
      <dgm:t>
        <a:bodyPr/>
        <a:lstStyle/>
        <a:p>
          <a:endParaRPr lang="it-IT"/>
        </a:p>
      </dgm:t>
    </dgm:pt>
    <dgm:pt modelId="{89825D44-4242-4448-89ED-0088790C97D6}" type="pres">
      <dgm:prSet presAssocID="{F8B43574-7CF1-496B-A0D9-77C7CB5A400F}" presName="node" presStyleLbl="node1" presStyleIdx="1" presStyleCnt="4">
        <dgm:presLayoutVars>
          <dgm:bulletEnabled val="1"/>
        </dgm:presLayoutVars>
      </dgm:prSet>
      <dgm:spPr/>
      <dgm:t>
        <a:bodyPr/>
        <a:lstStyle/>
        <a:p>
          <a:endParaRPr lang="it-IT"/>
        </a:p>
      </dgm:t>
    </dgm:pt>
    <dgm:pt modelId="{05072C22-31A6-4863-9C8D-4EAE656C2BE8}" type="pres">
      <dgm:prSet presAssocID="{F8B43574-7CF1-496B-A0D9-77C7CB5A400F}" presName="dummy" presStyleCnt="0"/>
      <dgm:spPr/>
    </dgm:pt>
    <dgm:pt modelId="{52917D81-9613-4125-92D5-F6BBD0F6C64C}" type="pres">
      <dgm:prSet presAssocID="{0567BBA7-2C12-4DCC-BBC7-C977A4650A8C}" presName="sibTrans" presStyleLbl="sibTrans2D1" presStyleIdx="1" presStyleCnt="4"/>
      <dgm:spPr/>
      <dgm:t>
        <a:bodyPr/>
        <a:lstStyle/>
        <a:p>
          <a:endParaRPr lang="it-IT"/>
        </a:p>
      </dgm:t>
    </dgm:pt>
    <dgm:pt modelId="{A3E1BCB1-9282-43F0-802D-400DA7E57BD6}" type="pres">
      <dgm:prSet presAssocID="{1CB5BC00-780F-4C02-9C52-8C41862AA6EA}" presName="node" presStyleLbl="node1" presStyleIdx="2" presStyleCnt="4">
        <dgm:presLayoutVars>
          <dgm:bulletEnabled val="1"/>
        </dgm:presLayoutVars>
      </dgm:prSet>
      <dgm:spPr/>
      <dgm:t>
        <a:bodyPr/>
        <a:lstStyle/>
        <a:p>
          <a:endParaRPr lang="it-IT"/>
        </a:p>
      </dgm:t>
    </dgm:pt>
    <dgm:pt modelId="{6E3750F7-5CA6-42A8-9E06-E7EAAC70F5F7}" type="pres">
      <dgm:prSet presAssocID="{1CB5BC00-780F-4C02-9C52-8C41862AA6EA}" presName="dummy" presStyleCnt="0"/>
      <dgm:spPr/>
    </dgm:pt>
    <dgm:pt modelId="{6AFBBCD7-5DC0-45E5-92AF-238EAD509CC7}" type="pres">
      <dgm:prSet presAssocID="{CEA12D6C-A908-4081-B07A-108775E47C34}" presName="sibTrans" presStyleLbl="sibTrans2D1" presStyleIdx="2" presStyleCnt="4" custLinFactNeighborX="-1444" custLinFactNeighborY="345"/>
      <dgm:spPr/>
      <dgm:t>
        <a:bodyPr/>
        <a:lstStyle/>
        <a:p>
          <a:endParaRPr lang="it-IT"/>
        </a:p>
      </dgm:t>
    </dgm:pt>
    <dgm:pt modelId="{7421FE93-06AA-427D-847E-32705BACD8DF}" type="pres">
      <dgm:prSet presAssocID="{07CD5527-0204-47DF-A1EB-E63A6BDF6101}" presName="node" presStyleLbl="node1" presStyleIdx="3" presStyleCnt="4">
        <dgm:presLayoutVars>
          <dgm:bulletEnabled val="1"/>
        </dgm:presLayoutVars>
      </dgm:prSet>
      <dgm:spPr/>
      <dgm:t>
        <a:bodyPr/>
        <a:lstStyle/>
        <a:p>
          <a:endParaRPr lang="it-IT"/>
        </a:p>
      </dgm:t>
    </dgm:pt>
    <dgm:pt modelId="{70FB1DD0-249A-4ADC-8B93-CCEB4A1EB009}" type="pres">
      <dgm:prSet presAssocID="{07CD5527-0204-47DF-A1EB-E63A6BDF6101}" presName="dummy" presStyleCnt="0"/>
      <dgm:spPr/>
    </dgm:pt>
    <dgm:pt modelId="{72676494-39EE-4C89-AE4D-CAFCAB77032B}" type="pres">
      <dgm:prSet presAssocID="{7A561F52-6BD3-4B79-9F4D-0857D72B94A7}" presName="sibTrans" presStyleLbl="sibTrans2D1" presStyleIdx="3" presStyleCnt="4" custLinFactNeighborX="-1444" custLinFactNeighborY="345"/>
      <dgm:spPr/>
      <dgm:t>
        <a:bodyPr/>
        <a:lstStyle/>
        <a:p>
          <a:endParaRPr lang="it-IT"/>
        </a:p>
      </dgm:t>
    </dgm:pt>
  </dgm:ptLst>
  <dgm:cxnLst>
    <dgm:cxn modelId="{553B317A-812C-4B78-A59B-19FAA3DC18BD}" type="presOf" srcId="{F8B43574-7CF1-496B-A0D9-77C7CB5A400F}" destId="{89825D44-4242-4448-89ED-0088790C97D6}" srcOrd="0" destOrd="0" presId="urn:microsoft.com/office/officeart/2005/8/layout/radial6"/>
    <dgm:cxn modelId="{4CAD5699-163E-419F-8FC9-361EA4C2A101}" type="presOf" srcId="{E8B307BA-2E1B-493C-B9AB-EF2B5AFED015}" destId="{D877CFB6-3807-47BC-A713-7C4CF3764E0A}" srcOrd="0" destOrd="0" presId="urn:microsoft.com/office/officeart/2005/8/layout/radial6"/>
    <dgm:cxn modelId="{2838348E-9336-46B4-8C96-CC37DB5AAEFB}" srcId="{E8B307BA-2E1B-493C-B9AB-EF2B5AFED015}" destId="{F8B43574-7CF1-496B-A0D9-77C7CB5A400F}" srcOrd="1" destOrd="0" parTransId="{B1277508-741E-48DE-847D-A76253481FCD}" sibTransId="{0567BBA7-2C12-4DCC-BBC7-C977A4650A8C}"/>
    <dgm:cxn modelId="{05F05D39-F0C7-4597-8111-6D3BDF13D46C}" srcId="{E8B307BA-2E1B-493C-B9AB-EF2B5AFED015}" destId="{6C50CAD6-87EA-4A82-B7F4-245DB441B336}" srcOrd="0" destOrd="0" parTransId="{D383F7FC-3436-42B4-B44B-EF5E2AA386BB}" sibTransId="{8D4B38E2-D041-4170-85BF-4A17CD9CF5C7}"/>
    <dgm:cxn modelId="{B7784899-E8CA-40D1-BD10-6349BA56957A}" type="presOf" srcId="{7A561F52-6BD3-4B79-9F4D-0857D72B94A7}" destId="{72676494-39EE-4C89-AE4D-CAFCAB77032B}" srcOrd="0" destOrd="0" presId="urn:microsoft.com/office/officeart/2005/8/layout/radial6"/>
    <dgm:cxn modelId="{FEC755AD-2EE7-49B1-8871-C64A1D982717}" type="presOf" srcId="{2A8B7951-A4CD-43BE-B393-C2C0D004287C}" destId="{E94B2F37-58DC-47C5-9BFC-B7B5B1A20207}" srcOrd="0" destOrd="0" presId="urn:microsoft.com/office/officeart/2005/8/layout/radial6"/>
    <dgm:cxn modelId="{9FF1BF7D-47B5-4CA8-AFD5-41CEF6F2E1FD}" type="presOf" srcId="{07CD5527-0204-47DF-A1EB-E63A6BDF6101}" destId="{7421FE93-06AA-427D-847E-32705BACD8DF}" srcOrd="0" destOrd="0" presId="urn:microsoft.com/office/officeart/2005/8/layout/radial6"/>
    <dgm:cxn modelId="{B9651F3C-E7BF-494B-8A0F-D56C0236C4D6}" type="presOf" srcId="{0567BBA7-2C12-4DCC-BBC7-C977A4650A8C}" destId="{52917D81-9613-4125-92D5-F6BBD0F6C64C}" srcOrd="0" destOrd="0" presId="urn:microsoft.com/office/officeart/2005/8/layout/radial6"/>
    <dgm:cxn modelId="{84186B12-C659-42B9-9E9C-99B3D2DB5D84}" type="presOf" srcId="{6C50CAD6-87EA-4A82-B7F4-245DB441B336}" destId="{3C72EA58-845E-42B8-891B-FC8A6704E09D}" srcOrd="0" destOrd="0" presId="urn:microsoft.com/office/officeart/2005/8/layout/radial6"/>
    <dgm:cxn modelId="{88F21105-8D1B-4F61-9E04-989B932C5019}" srcId="{E8B307BA-2E1B-493C-B9AB-EF2B5AFED015}" destId="{1CB5BC00-780F-4C02-9C52-8C41862AA6EA}" srcOrd="2" destOrd="0" parTransId="{9F7695E4-061F-489C-B9D4-CE4AF1B3AB46}" sibTransId="{CEA12D6C-A908-4081-B07A-108775E47C34}"/>
    <dgm:cxn modelId="{91293743-AE8E-4D5D-AC0A-5CFBF276DB88}" type="presOf" srcId="{8D4B38E2-D041-4170-85BF-4A17CD9CF5C7}" destId="{EA8CE641-A5D4-4D6A-90C1-45D49BDAD864}" srcOrd="0" destOrd="0" presId="urn:microsoft.com/office/officeart/2005/8/layout/radial6"/>
    <dgm:cxn modelId="{9A2B6954-B531-4E90-9B0F-F6ABD4C8C3BD}" srcId="{2A8B7951-A4CD-43BE-B393-C2C0D004287C}" destId="{E8B307BA-2E1B-493C-B9AB-EF2B5AFED015}" srcOrd="0" destOrd="0" parTransId="{E3D41937-71E2-40C1-BEF3-01E6429A3FF1}" sibTransId="{61ABAD24-AE6F-4AF9-8F9B-197B9C1D31D4}"/>
    <dgm:cxn modelId="{081544ED-F503-42CB-8524-FE762A5A9E80}" srcId="{E8B307BA-2E1B-493C-B9AB-EF2B5AFED015}" destId="{07CD5527-0204-47DF-A1EB-E63A6BDF6101}" srcOrd="3" destOrd="0" parTransId="{6587FAD8-6CBD-4D86-91BB-28F9CBFFA316}" sibTransId="{7A561F52-6BD3-4B79-9F4D-0857D72B94A7}"/>
    <dgm:cxn modelId="{0404F7D8-BE5A-40C4-BC02-A5799E56037C}" type="presOf" srcId="{CEA12D6C-A908-4081-B07A-108775E47C34}" destId="{6AFBBCD7-5DC0-45E5-92AF-238EAD509CC7}" srcOrd="0" destOrd="0" presId="urn:microsoft.com/office/officeart/2005/8/layout/radial6"/>
    <dgm:cxn modelId="{7886176F-74EA-4A1A-9F8D-05EB4FEAD7F8}" type="presOf" srcId="{1CB5BC00-780F-4C02-9C52-8C41862AA6EA}" destId="{A3E1BCB1-9282-43F0-802D-400DA7E57BD6}" srcOrd="0" destOrd="0" presId="urn:microsoft.com/office/officeart/2005/8/layout/radial6"/>
    <dgm:cxn modelId="{7308C124-9556-4274-94D8-C8B5FE467F90}" type="presParOf" srcId="{E94B2F37-58DC-47C5-9BFC-B7B5B1A20207}" destId="{D877CFB6-3807-47BC-A713-7C4CF3764E0A}" srcOrd="0" destOrd="0" presId="urn:microsoft.com/office/officeart/2005/8/layout/radial6"/>
    <dgm:cxn modelId="{7B6170F4-5D47-49AD-9432-7CC17F7D529C}" type="presParOf" srcId="{E94B2F37-58DC-47C5-9BFC-B7B5B1A20207}" destId="{3C72EA58-845E-42B8-891B-FC8A6704E09D}" srcOrd="1" destOrd="0" presId="urn:microsoft.com/office/officeart/2005/8/layout/radial6"/>
    <dgm:cxn modelId="{CE66B8D8-76D2-4000-8BCB-B84416D53A0C}" type="presParOf" srcId="{E94B2F37-58DC-47C5-9BFC-B7B5B1A20207}" destId="{ACB2FF7A-355F-4191-9D90-75C20A73715F}" srcOrd="2" destOrd="0" presId="urn:microsoft.com/office/officeart/2005/8/layout/radial6"/>
    <dgm:cxn modelId="{7C75E6B0-5051-4683-91B8-E4C3469C27C0}" type="presParOf" srcId="{E94B2F37-58DC-47C5-9BFC-B7B5B1A20207}" destId="{EA8CE641-A5D4-4D6A-90C1-45D49BDAD864}" srcOrd="3" destOrd="0" presId="urn:microsoft.com/office/officeart/2005/8/layout/radial6"/>
    <dgm:cxn modelId="{912435EE-596D-4ECC-BAD8-CE7E8F68958B}" type="presParOf" srcId="{E94B2F37-58DC-47C5-9BFC-B7B5B1A20207}" destId="{89825D44-4242-4448-89ED-0088790C97D6}" srcOrd="4" destOrd="0" presId="urn:microsoft.com/office/officeart/2005/8/layout/radial6"/>
    <dgm:cxn modelId="{0E5081FF-5E46-4B02-BF1D-8412558CA6BC}" type="presParOf" srcId="{E94B2F37-58DC-47C5-9BFC-B7B5B1A20207}" destId="{05072C22-31A6-4863-9C8D-4EAE656C2BE8}" srcOrd="5" destOrd="0" presId="urn:microsoft.com/office/officeart/2005/8/layout/radial6"/>
    <dgm:cxn modelId="{ECF3E4C7-1E45-4961-8801-82B9B3CD8DF9}" type="presParOf" srcId="{E94B2F37-58DC-47C5-9BFC-B7B5B1A20207}" destId="{52917D81-9613-4125-92D5-F6BBD0F6C64C}" srcOrd="6" destOrd="0" presId="urn:microsoft.com/office/officeart/2005/8/layout/radial6"/>
    <dgm:cxn modelId="{A2D0D403-4FE2-4A73-886B-E4EBA155E536}" type="presParOf" srcId="{E94B2F37-58DC-47C5-9BFC-B7B5B1A20207}" destId="{A3E1BCB1-9282-43F0-802D-400DA7E57BD6}" srcOrd="7" destOrd="0" presId="urn:microsoft.com/office/officeart/2005/8/layout/radial6"/>
    <dgm:cxn modelId="{34873301-FD78-420E-B53D-6C895AF715FE}" type="presParOf" srcId="{E94B2F37-58DC-47C5-9BFC-B7B5B1A20207}" destId="{6E3750F7-5CA6-42A8-9E06-E7EAAC70F5F7}" srcOrd="8" destOrd="0" presId="urn:microsoft.com/office/officeart/2005/8/layout/radial6"/>
    <dgm:cxn modelId="{876D9D2A-1940-41EE-8E3A-EA74AB885338}" type="presParOf" srcId="{E94B2F37-58DC-47C5-9BFC-B7B5B1A20207}" destId="{6AFBBCD7-5DC0-45E5-92AF-238EAD509CC7}" srcOrd="9" destOrd="0" presId="urn:microsoft.com/office/officeart/2005/8/layout/radial6"/>
    <dgm:cxn modelId="{635A888E-CB10-4CAE-B067-DF4F772B36D2}" type="presParOf" srcId="{E94B2F37-58DC-47C5-9BFC-B7B5B1A20207}" destId="{7421FE93-06AA-427D-847E-32705BACD8DF}" srcOrd="10" destOrd="0" presId="urn:microsoft.com/office/officeart/2005/8/layout/radial6"/>
    <dgm:cxn modelId="{C80392F3-4B99-4518-8BEF-E872ADE35014}" type="presParOf" srcId="{E94B2F37-58DC-47C5-9BFC-B7B5B1A20207}" destId="{70FB1DD0-249A-4ADC-8B93-CCEB4A1EB009}" srcOrd="11" destOrd="0" presId="urn:microsoft.com/office/officeart/2005/8/layout/radial6"/>
    <dgm:cxn modelId="{90237867-9D8C-4D19-9112-AF53CB96CACF}" type="presParOf" srcId="{E94B2F37-58DC-47C5-9BFC-B7B5B1A20207}" destId="{72676494-39EE-4C89-AE4D-CAFCAB77032B}" srcOrd="12"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C329E3-ACDE-4C1A-AE9C-68E6D2F42E89}" type="doc">
      <dgm:prSet loTypeId="urn:microsoft.com/office/officeart/2005/8/layout/radial3" loCatId="cycle" qsTypeId="urn:microsoft.com/office/officeart/2005/8/quickstyle/simple1" qsCatId="simple" csTypeId="urn:microsoft.com/office/officeart/2005/8/colors/accent2_3" csCatId="accent2" phldr="1"/>
      <dgm:spPr/>
      <dgm:t>
        <a:bodyPr/>
        <a:lstStyle/>
        <a:p>
          <a:endParaRPr lang="it-IT"/>
        </a:p>
      </dgm:t>
    </dgm:pt>
    <dgm:pt modelId="{EF5F3EC4-882D-47FE-B204-5B7B4765E204}">
      <dgm:prSet phldrT="[Testo]" custT="1"/>
      <dgm:spPr/>
      <dgm:t>
        <a:bodyPr/>
        <a:lstStyle/>
        <a:p>
          <a:r>
            <a:rPr lang="it-IT" sz="2400" i="1" dirty="0" smtClean="0">
              <a:effectLst>
                <a:outerShdw blurRad="38100" dist="38100" dir="2700000" algn="tl">
                  <a:srgbClr val="000000">
                    <a:alpha val="43137"/>
                  </a:srgbClr>
                </a:outerShdw>
              </a:effectLst>
            </a:rPr>
            <a:t>Road </a:t>
          </a:r>
          <a:r>
            <a:rPr lang="it-IT" sz="2400" i="1" dirty="0" err="1" smtClean="0">
              <a:effectLst>
                <a:outerShdw blurRad="38100" dist="38100" dir="2700000" algn="tl">
                  <a:srgbClr val="000000">
                    <a:alpha val="43137"/>
                  </a:srgbClr>
                </a:outerShdw>
              </a:effectLst>
            </a:rPr>
            <a:t>Safety</a:t>
          </a:r>
          <a:endParaRPr lang="it-IT" sz="2400" i="1" dirty="0">
            <a:effectLst>
              <a:outerShdw blurRad="38100" dist="38100" dir="2700000" algn="tl">
                <a:srgbClr val="000000">
                  <a:alpha val="43137"/>
                </a:srgbClr>
              </a:outerShdw>
            </a:effectLst>
          </a:endParaRPr>
        </a:p>
      </dgm:t>
    </dgm:pt>
    <dgm:pt modelId="{CFEF5749-528E-4BC7-8532-C46D342D8A5F}" type="parTrans" cxnId="{5FE5B246-D2DA-4A79-8331-8625155D8A57}">
      <dgm:prSet/>
      <dgm:spPr/>
      <dgm:t>
        <a:bodyPr/>
        <a:lstStyle/>
        <a:p>
          <a:endParaRPr lang="it-IT"/>
        </a:p>
      </dgm:t>
    </dgm:pt>
    <dgm:pt modelId="{39DFB6A9-4187-4C07-8938-B916EB39F05C}" type="sibTrans" cxnId="{5FE5B246-D2DA-4A79-8331-8625155D8A57}">
      <dgm:prSet/>
      <dgm:spPr/>
      <dgm:t>
        <a:bodyPr/>
        <a:lstStyle/>
        <a:p>
          <a:endParaRPr lang="it-IT"/>
        </a:p>
      </dgm:t>
    </dgm:pt>
    <dgm:pt modelId="{16F6427B-F120-4F3D-8CDD-D491040322F1}">
      <dgm:prSet phldrT="[Testo]" custT="1"/>
      <dgm:spPr/>
      <dgm:t>
        <a:bodyPr/>
        <a:lstStyle/>
        <a:p>
          <a:r>
            <a:rPr lang="it-IT" sz="1050" dirty="0" smtClean="0"/>
            <a:t>Pavimentazione</a:t>
          </a:r>
          <a:endParaRPr lang="it-IT" sz="1050" dirty="0"/>
        </a:p>
      </dgm:t>
    </dgm:pt>
    <dgm:pt modelId="{B4150342-AF92-4CE0-AE83-93210B86463C}" type="parTrans" cxnId="{B43FA8E5-B798-497A-A932-6EE9EEA9D650}">
      <dgm:prSet/>
      <dgm:spPr/>
      <dgm:t>
        <a:bodyPr/>
        <a:lstStyle/>
        <a:p>
          <a:endParaRPr lang="it-IT"/>
        </a:p>
      </dgm:t>
    </dgm:pt>
    <dgm:pt modelId="{4DBE53B4-57DD-4B3B-BD63-ABB029196FD7}" type="sibTrans" cxnId="{B43FA8E5-B798-497A-A932-6EE9EEA9D650}">
      <dgm:prSet/>
      <dgm:spPr/>
      <dgm:t>
        <a:bodyPr/>
        <a:lstStyle/>
        <a:p>
          <a:endParaRPr lang="it-IT"/>
        </a:p>
      </dgm:t>
    </dgm:pt>
    <dgm:pt modelId="{8FCAAE39-3EAC-453A-BD4B-CA9BDD7FC17C}">
      <dgm:prSet phldrT="[Testo]" custT="1"/>
      <dgm:spPr/>
      <dgm:t>
        <a:bodyPr/>
        <a:lstStyle/>
        <a:p>
          <a:r>
            <a:rPr lang="it-IT" sz="1050" dirty="0" smtClean="0"/>
            <a:t>Segnaletica </a:t>
          </a:r>
          <a:endParaRPr lang="it-IT" sz="1050" dirty="0"/>
        </a:p>
      </dgm:t>
    </dgm:pt>
    <dgm:pt modelId="{E2D840B8-DD1E-44A4-852A-C93AA658A25F}" type="parTrans" cxnId="{1C195028-3EF2-4553-A6C7-C4AF47A3C2DF}">
      <dgm:prSet/>
      <dgm:spPr/>
      <dgm:t>
        <a:bodyPr/>
        <a:lstStyle/>
        <a:p>
          <a:endParaRPr lang="it-IT"/>
        </a:p>
      </dgm:t>
    </dgm:pt>
    <dgm:pt modelId="{90937BF5-98BD-4D95-A8BE-96679B9C1C3D}" type="sibTrans" cxnId="{1C195028-3EF2-4553-A6C7-C4AF47A3C2DF}">
      <dgm:prSet/>
      <dgm:spPr/>
      <dgm:t>
        <a:bodyPr/>
        <a:lstStyle/>
        <a:p>
          <a:endParaRPr lang="it-IT"/>
        </a:p>
      </dgm:t>
    </dgm:pt>
    <dgm:pt modelId="{DF669717-2024-4274-B858-242DA6089C53}">
      <dgm:prSet phldrT="[Testo]"/>
      <dgm:spPr/>
      <dgm:t>
        <a:bodyPr/>
        <a:lstStyle/>
        <a:p>
          <a:r>
            <a:rPr lang="it-IT" dirty="0" smtClean="0"/>
            <a:t>Barriere di ritenuta</a:t>
          </a:r>
          <a:endParaRPr lang="it-IT" dirty="0"/>
        </a:p>
      </dgm:t>
    </dgm:pt>
    <dgm:pt modelId="{B3B2D619-C01B-4200-992F-9F8A8B48B7B8}" type="parTrans" cxnId="{CA66973B-062C-4599-A7E8-8F0AFD4BB5A4}">
      <dgm:prSet/>
      <dgm:spPr/>
      <dgm:t>
        <a:bodyPr/>
        <a:lstStyle/>
        <a:p>
          <a:endParaRPr lang="it-IT"/>
        </a:p>
      </dgm:t>
    </dgm:pt>
    <dgm:pt modelId="{493D9A82-9DDB-435E-8A00-E5565CAE5272}" type="sibTrans" cxnId="{CA66973B-062C-4599-A7E8-8F0AFD4BB5A4}">
      <dgm:prSet/>
      <dgm:spPr/>
      <dgm:t>
        <a:bodyPr/>
        <a:lstStyle/>
        <a:p>
          <a:endParaRPr lang="it-IT"/>
        </a:p>
      </dgm:t>
    </dgm:pt>
    <dgm:pt modelId="{5B864A49-66FD-40AA-84C4-99A765501DAD}">
      <dgm:prSet phldrT="[Testo]" custT="1"/>
      <dgm:spPr/>
      <dgm:t>
        <a:bodyPr/>
        <a:lstStyle/>
        <a:p>
          <a:r>
            <a:rPr lang="it-IT" sz="1000" dirty="0" smtClean="0"/>
            <a:t>Protezione del corpo stradale</a:t>
          </a:r>
          <a:endParaRPr lang="it-IT" sz="1000" dirty="0"/>
        </a:p>
      </dgm:t>
    </dgm:pt>
    <dgm:pt modelId="{1850CFF4-75D0-4C8B-9FC6-7485A1E7975A}" type="parTrans" cxnId="{5A3FC6C6-4A15-4979-8BAE-152844CE0372}">
      <dgm:prSet/>
      <dgm:spPr/>
      <dgm:t>
        <a:bodyPr/>
        <a:lstStyle/>
        <a:p>
          <a:endParaRPr lang="it-IT"/>
        </a:p>
      </dgm:t>
    </dgm:pt>
    <dgm:pt modelId="{299EB853-AA91-49D1-805E-B639DC0898CC}" type="sibTrans" cxnId="{5A3FC6C6-4A15-4979-8BAE-152844CE0372}">
      <dgm:prSet/>
      <dgm:spPr/>
      <dgm:t>
        <a:bodyPr/>
        <a:lstStyle/>
        <a:p>
          <a:endParaRPr lang="it-IT"/>
        </a:p>
      </dgm:t>
    </dgm:pt>
    <dgm:pt modelId="{F8FF82D4-44D7-464D-8E70-1C035E0634E7}" type="pres">
      <dgm:prSet presAssocID="{22C329E3-ACDE-4C1A-AE9C-68E6D2F42E89}" presName="composite" presStyleCnt="0">
        <dgm:presLayoutVars>
          <dgm:chMax val="1"/>
          <dgm:dir/>
          <dgm:resizeHandles val="exact"/>
        </dgm:presLayoutVars>
      </dgm:prSet>
      <dgm:spPr/>
      <dgm:t>
        <a:bodyPr/>
        <a:lstStyle/>
        <a:p>
          <a:endParaRPr lang="it-IT"/>
        </a:p>
      </dgm:t>
    </dgm:pt>
    <dgm:pt modelId="{7D0EA26C-8872-4D01-991A-CA418654F425}" type="pres">
      <dgm:prSet presAssocID="{22C329E3-ACDE-4C1A-AE9C-68E6D2F42E89}" presName="radial" presStyleCnt="0">
        <dgm:presLayoutVars>
          <dgm:animLvl val="ctr"/>
        </dgm:presLayoutVars>
      </dgm:prSet>
      <dgm:spPr/>
    </dgm:pt>
    <dgm:pt modelId="{77C286F8-3EBC-4A85-BF64-52CE3EB8C674}" type="pres">
      <dgm:prSet presAssocID="{EF5F3EC4-882D-47FE-B204-5B7B4765E204}" presName="centerShape" presStyleLbl="vennNode1" presStyleIdx="0" presStyleCnt="5"/>
      <dgm:spPr/>
      <dgm:t>
        <a:bodyPr/>
        <a:lstStyle/>
        <a:p>
          <a:endParaRPr lang="it-IT"/>
        </a:p>
      </dgm:t>
    </dgm:pt>
    <dgm:pt modelId="{B957F624-7008-4978-B3FE-FDADDE60559C}" type="pres">
      <dgm:prSet presAssocID="{16F6427B-F120-4F3D-8CDD-D491040322F1}" presName="node" presStyleLbl="vennNode1" presStyleIdx="1" presStyleCnt="5">
        <dgm:presLayoutVars>
          <dgm:bulletEnabled val="1"/>
        </dgm:presLayoutVars>
      </dgm:prSet>
      <dgm:spPr/>
      <dgm:t>
        <a:bodyPr/>
        <a:lstStyle/>
        <a:p>
          <a:endParaRPr lang="it-IT"/>
        </a:p>
      </dgm:t>
    </dgm:pt>
    <dgm:pt modelId="{BB46F59A-1238-4F28-A61A-027231F0C458}" type="pres">
      <dgm:prSet presAssocID="{8FCAAE39-3EAC-453A-BD4B-CA9BDD7FC17C}" presName="node" presStyleLbl="vennNode1" presStyleIdx="2" presStyleCnt="5">
        <dgm:presLayoutVars>
          <dgm:bulletEnabled val="1"/>
        </dgm:presLayoutVars>
      </dgm:prSet>
      <dgm:spPr/>
      <dgm:t>
        <a:bodyPr/>
        <a:lstStyle/>
        <a:p>
          <a:endParaRPr lang="it-IT"/>
        </a:p>
      </dgm:t>
    </dgm:pt>
    <dgm:pt modelId="{D1151C43-34C9-46F1-93AA-388C9AE90925}" type="pres">
      <dgm:prSet presAssocID="{DF669717-2024-4274-B858-242DA6089C53}" presName="node" presStyleLbl="vennNode1" presStyleIdx="3" presStyleCnt="5">
        <dgm:presLayoutVars>
          <dgm:bulletEnabled val="1"/>
        </dgm:presLayoutVars>
      </dgm:prSet>
      <dgm:spPr/>
      <dgm:t>
        <a:bodyPr/>
        <a:lstStyle/>
        <a:p>
          <a:endParaRPr lang="it-IT"/>
        </a:p>
      </dgm:t>
    </dgm:pt>
    <dgm:pt modelId="{9E28B141-5E01-44A0-93F8-E7262435F8C1}" type="pres">
      <dgm:prSet presAssocID="{5B864A49-66FD-40AA-84C4-99A765501DAD}" presName="node" presStyleLbl="vennNode1" presStyleIdx="4" presStyleCnt="5">
        <dgm:presLayoutVars>
          <dgm:bulletEnabled val="1"/>
        </dgm:presLayoutVars>
      </dgm:prSet>
      <dgm:spPr/>
      <dgm:t>
        <a:bodyPr/>
        <a:lstStyle/>
        <a:p>
          <a:endParaRPr lang="it-IT"/>
        </a:p>
      </dgm:t>
    </dgm:pt>
  </dgm:ptLst>
  <dgm:cxnLst>
    <dgm:cxn modelId="{1D1DC87F-23DB-4DE2-B5FB-79024C6DAD1F}" type="presOf" srcId="{DF669717-2024-4274-B858-242DA6089C53}" destId="{D1151C43-34C9-46F1-93AA-388C9AE90925}" srcOrd="0" destOrd="0" presId="urn:microsoft.com/office/officeart/2005/8/layout/radial3"/>
    <dgm:cxn modelId="{D608E83D-AC24-4973-8EAE-94CA41291CCD}" type="presOf" srcId="{5B864A49-66FD-40AA-84C4-99A765501DAD}" destId="{9E28B141-5E01-44A0-93F8-E7262435F8C1}" srcOrd="0" destOrd="0" presId="urn:microsoft.com/office/officeart/2005/8/layout/radial3"/>
    <dgm:cxn modelId="{CA66973B-062C-4599-A7E8-8F0AFD4BB5A4}" srcId="{EF5F3EC4-882D-47FE-B204-5B7B4765E204}" destId="{DF669717-2024-4274-B858-242DA6089C53}" srcOrd="2" destOrd="0" parTransId="{B3B2D619-C01B-4200-992F-9F8A8B48B7B8}" sibTransId="{493D9A82-9DDB-435E-8A00-E5565CAE5272}"/>
    <dgm:cxn modelId="{5FE5B246-D2DA-4A79-8331-8625155D8A57}" srcId="{22C329E3-ACDE-4C1A-AE9C-68E6D2F42E89}" destId="{EF5F3EC4-882D-47FE-B204-5B7B4765E204}" srcOrd="0" destOrd="0" parTransId="{CFEF5749-528E-4BC7-8532-C46D342D8A5F}" sibTransId="{39DFB6A9-4187-4C07-8938-B916EB39F05C}"/>
    <dgm:cxn modelId="{05E9492F-FC1C-4582-BDC0-4E12458DA017}" type="presOf" srcId="{EF5F3EC4-882D-47FE-B204-5B7B4765E204}" destId="{77C286F8-3EBC-4A85-BF64-52CE3EB8C674}" srcOrd="0" destOrd="0" presId="urn:microsoft.com/office/officeart/2005/8/layout/radial3"/>
    <dgm:cxn modelId="{5753FD19-5B12-4CCC-AB77-AD1389DFCF14}" type="presOf" srcId="{8FCAAE39-3EAC-453A-BD4B-CA9BDD7FC17C}" destId="{BB46F59A-1238-4F28-A61A-027231F0C458}" srcOrd="0" destOrd="0" presId="urn:microsoft.com/office/officeart/2005/8/layout/radial3"/>
    <dgm:cxn modelId="{5A3FC6C6-4A15-4979-8BAE-152844CE0372}" srcId="{EF5F3EC4-882D-47FE-B204-5B7B4765E204}" destId="{5B864A49-66FD-40AA-84C4-99A765501DAD}" srcOrd="3" destOrd="0" parTransId="{1850CFF4-75D0-4C8B-9FC6-7485A1E7975A}" sibTransId="{299EB853-AA91-49D1-805E-B639DC0898CC}"/>
    <dgm:cxn modelId="{B43FA8E5-B798-497A-A932-6EE9EEA9D650}" srcId="{EF5F3EC4-882D-47FE-B204-5B7B4765E204}" destId="{16F6427B-F120-4F3D-8CDD-D491040322F1}" srcOrd="0" destOrd="0" parTransId="{B4150342-AF92-4CE0-AE83-93210B86463C}" sibTransId="{4DBE53B4-57DD-4B3B-BD63-ABB029196FD7}"/>
    <dgm:cxn modelId="{1C195028-3EF2-4553-A6C7-C4AF47A3C2DF}" srcId="{EF5F3EC4-882D-47FE-B204-5B7B4765E204}" destId="{8FCAAE39-3EAC-453A-BD4B-CA9BDD7FC17C}" srcOrd="1" destOrd="0" parTransId="{E2D840B8-DD1E-44A4-852A-C93AA658A25F}" sibTransId="{90937BF5-98BD-4D95-A8BE-96679B9C1C3D}"/>
    <dgm:cxn modelId="{D4D4A0A6-AE2D-47F8-8BA2-8A6B675C2F4F}" type="presOf" srcId="{16F6427B-F120-4F3D-8CDD-D491040322F1}" destId="{B957F624-7008-4978-B3FE-FDADDE60559C}" srcOrd="0" destOrd="0" presId="urn:microsoft.com/office/officeart/2005/8/layout/radial3"/>
    <dgm:cxn modelId="{CE12AE65-E1CB-48B1-BD16-3A189520DF29}" type="presOf" srcId="{22C329E3-ACDE-4C1A-AE9C-68E6D2F42E89}" destId="{F8FF82D4-44D7-464D-8E70-1C035E0634E7}" srcOrd="0" destOrd="0" presId="urn:microsoft.com/office/officeart/2005/8/layout/radial3"/>
    <dgm:cxn modelId="{8EB41F7F-BC35-4999-91A5-EE0EE4D82B40}" type="presParOf" srcId="{F8FF82D4-44D7-464D-8E70-1C035E0634E7}" destId="{7D0EA26C-8872-4D01-991A-CA418654F425}" srcOrd="0" destOrd="0" presId="urn:microsoft.com/office/officeart/2005/8/layout/radial3"/>
    <dgm:cxn modelId="{D4942954-A5ED-4AB9-BC20-32C7F41112D6}" type="presParOf" srcId="{7D0EA26C-8872-4D01-991A-CA418654F425}" destId="{77C286F8-3EBC-4A85-BF64-52CE3EB8C674}" srcOrd="0" destOrd="0" presId="urn:microsoft.com/office/officeart/2005/8/layout/radial3"/>
    <dgm:cxn modelId="{3110D7F3-64B5-4B7D-9267-F7C5E56E63C4}" type="presParOf" srcId="{7D0EA26C-8872-4D01-991A-CA418654F425}" destId="{B957F624-7008-4978-B3FE-FDADDE60559C}" srcOrd="1" destOrd="0" presId="urn:microsoft.com/office/officeart/2005/8/layout/radial3"/>
    <dgm:cxn modelId="{AC953B98-2F3F-45EC-A9B1-445E0EEB9B70}" type="presParOf" srcId="{7D0EA26C-8872-4D01-991A-CA418654F425}" destId="{BB46F59A-1238-4F28-A61A-027231F0C458}" srcOrd="2" destOrd="0" presId="urn:microsoft.com/office/officeart/2005/8/layout/radial3"/>
    <dgm:cxn modelId="{68DF6D9C-F909-4E25-8378-C039D029650C}" type="presParOf" srcId="{7D0EA26C-8872-4D01-991A-CA418654F425}" destId="{D1151C43-34C9-46F1-93AA-388C9AE90925}" srcOrd="3" destOrd="0" presId="urn:microsoft.com/office/officeart/2005/8/layout/radial3"/>
    <dgm:cxn modelId="{5FF3A44F-684F-4468-8899-567E6508F653}" type="presParOf" srcId="{7D0EA26C-8872-4D01-991A-CA418654F425}" destId="{9E28B141-5E01-44A0-93F8-E7262435F8C1}" srcOrd="4" destOrd="0" presId="urn:microsoft.com/office/officeart/2005/8/layout/radial3"/>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676494-39EE-4C89-AE4D-CAFCAB77032B}">
      <dsp:nvSpPr>
        <dsp:cNvPr id="0" name=""/>
        <dsp:cNvSpPr/>
      </dsp:nvSpPr>
      <dsp:spPr>
        <a:xfrm>
          <a:off x="664765" y="358546"/>
          <a:ext cx="2347101" cy="2347101"/>
        </a:xfrm>
        <a:prstGeom prst="blockArc">
          <a:avLst>
            <a:gd name="adj1" fmla="val 10800000"/>
            <a:gd name="adj2" fmla="val 16200000"/>
            <a:gd name="adj3" fmla="val 4633"/>
          </a:avLst>
        </a:prstGeom>
        <a:solidFill>
          <a:schemeClr val="bg1">
            <a:lumMod val="50000"/>
            <a:alpha val="41000"/>
          </a:schemeClr>
        </a:solidFill>
        <a:ln>
          <a:noFill/>
        </a:ln>
        <a:effectLst/>
      </dsp:spPr>
      <dsp:style>
        <a:lnRef idx="0">
          <a:scrgbClr r="0" g="0" b="0"/>
        </a:lnRef>
        <a:fillRef idx="1">
          <a:scrgbClr r="0" g="0" b="0"/>
        </a:fillRef>
        <a:effectRef idx="0">
          <a:scrgbClr r="0" g="0" b="0"/>
        </a:effectRef>
        <a:fontRef idx="minor">
          <a:schemeClr val="lt1"/>
        </a:fontRef>
      </dsp:style>
    </dsp:sp>
    <dsp:sp modelId="{6AFBBCD7-5DC0-45E5-92AF-238EAD509CC7}">
      <dsp:nvSpPr>
        <dsp:cNvPr id="0" name=""/>
        <dsp:cNvSpPr/>
      </dsp:nvSpPr>
      <dsp:spPr>
        <a:xfrm>
          <a:off x="664765" y="358546"/>
          <a:ext cx="2347101" cy="2347101"/>
        </a:xfrm>
        <a:prstGeom prst="blockArc">
          <a:avLst>
            <a:gd name="adj1" fmla="val 5400000"/>
            <a:gd name="adj2" fmla="val 10800000"/>
            <a:gd name="adj3" fmla="val 4633"/>
          </a:avLst>
        </a:prstGeom>
        <a:solidFill>
          <a:schemeClr val="bg1">
            <a:lumMod val="65000"/>
          </a:schemeClr>
        </a:solidFill>
        <a:ln>
          <a:noFill/>
        </a:ln>
        <a:effectLst/>
      </dsp:spPr>
      <dsp:style>
        <a:lnRef idx="0">
          <a:scrgbClr r="0" g="0" b="0"/>
        </a:lnRef>
        <a:fillRef idx="1">
          <a:scrgbClr r="0" g="0" b="0"/>
        </a:fillRef>
        <a:effectRef idx="0">
          <a:scrgbClr r="0" g="0" b="0"/>
        </a:effectRef>
        <a:fontRef idx="minor">
          <a:schemeClr val="lt1"/>
        </a:fontRef>
      </dsp:style>
    </dsp:sp>
    <dsp:sp modelId="{52917D81-9613-4125-92D5-F6BBD0F6C64C}">
      <dsp:nvSpPr>
        <dsp:cNvPr id="0" name=""/>
        <dsp:cNvSpPr/>
      </dsp:nvSpPr>
      <dsp:spPr>
        <a:xfrm>
          <a:off x="698657" y="350449"/>
          <a:ext cx="2347101" cy="2347101"/>
        </a:xfrm>
        <a:prstGeom prst="blockArc">
          <a:avLst>
            <a:gd name="adj1" fmla="val 0"/>
            <a:gd name="adj2" fmla="val 5400000"/>
            <a:gd name="adj3" fmla="val 4633"/>
          </a:avLst>
        </a:prstGeom>
        <a:solidFill>
          <a:schemeClr val="bg1">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EA8CE641-A5D4-4D6A-90C1-45D49BDAD864}">
      <dsp:nvSpPr>
        <dsp:cNvPr id="0" name=""/>
        <dsp:cNvSpPr/>
      </dsp:nvSpPr>
      <dsp:spPr>
        <a:xfrm>
          <a:off x="698657" y="350449"/>
          <a:ext cx="2347101" cy="2347101"/>
        </a:xfrm>
        <a:prstGeom prst="blockArc">
          <a:avLst>
            <a:gd name="adj1" fmla="val 16200000"/>
            <a:gd name="adj2" fmla="val 0"/>
            <a:gd name="adj3" fmla="val 4633"/>
          </a:avLst>
        </a:prstGeom>
        <a:solidFill>
          <a:schemeClr val="bg1">
            <a:lumMod val="65000"/>
          </a:schemeClr>
        </a:solidFill>
        <a:ln>
          <a:solidFill>
            <a:schemeClr val="tx1">
              <a:lumMod val="65000"/>
              <a:lumOff val="35000"/>
            </a:schemeClr>
          </a:solidFill>
        </a:ln>
        <a:effectLst/>
      </dsp:spPr>
      <dsp:style>
        <a:lnRef idx="0">
          <a:scrgbClr r="0" g="0" b="0"/>
        </a:lnRef>
        <a:fillRef idx="1">
          <a:scrgbClr r="0" g="0" b="0"/>
        </a:fillRef>
        <a:effectRef idx="0">
          <a:scrgbClr r="0" g="0" b="0"/>
        </a:effectRef>
        <a:fontRef idx="minor">
          <a:schemeClr val="lt1"/>
        </a:fontRef>
      </dsp:style>
    </dsp:sp>
    <dsp:sp modelId="{D877CFB6-3807-47BC-A713-7C4CF3764E0A}">
      <dsp:nvSpPr>
        <dsp:cNvPr id="0" name=""/>
        <dsp:cNvSpPr/>
      </dsp:nvSpPr>
      <dsp:spPr>
        <a:xfrm>
          <a:off x="1332851" y="984643"/>
          <a:ext cx="1078713" cy="1078713"/>
        </a:xfrm>
        <a:prstGeom prst="ellipse">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it-IT" sz="1700" b="1" i="1" kern="1200" dirty="0" err="1" smtClean="0"/>
            <a:t>Safety</a:t>
          </a:r>
          <a:r>
            <a:rPr lang="it-IT" sz="1700" b="1" i="1" kern="1200" dirty="0" smtClean="0"/>
            <a:t> Road </a:t>
          </a:r>
          <a:r>
            <a:rPr lang="it-IT" sz="1700" b="1" i="1" kern="1200" dirty="0" err="1" smtClean="0"/>
            <a:t>Tool</a:t>
          </a:r>
          <a:endParaRPr lang="it-IT" sz="1700" b="1" i="1" kern="1200" dirty="0"/>
        </a:p>
      </dsp:txBody>
      <dsp:txXfrm>
        <a:off x="1332851" y="984643"/>
        <a:ext cx="1078713" cy="1078713"/>
      </dsp:txXfrm>
    </dsp:sp>
    <dsp:sp modelId="{3C72EA58-845E-42B8-891B-FC8A6704E09D}">
      <dsp:nvSpPr>
        <dsp:cNvPr id="0" name=""/>
        <dsp:cNvSpPr/>
      </dsp:nvSpPr>
      <dsp:spPr>
        <a:xfrm>
          <a:off x="1494658" y="83"/>
          <a:ext cx="755099" cy="755099"/>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it-IT" sz="800" b="1" kern="1200" dirty="0" smtClean="0"/>
            <a:t>TEMA</a:t>
          </a:r>
        </a:p>
        <a:p>
          <a:pPr lvl="0" algn="ctr" defTabSz="355600">
            <a:lnSpc>
              <a:spcPct val="90000"/>
            </a:lnSpc>
            <a:spcBef>
              <a:spcPct val="0"/>
            </a:spcBef>
            <a:spcAft>
              <a:spcPct val="35000"/>
            </a:spcAft>
          </a:pPr>
          <a:r>
            <a:rPr lang="it-IT" sz="800" kern="1200" dirty="0" smtClean="0"/>
            <a:t>Sicurezza </a:t>
          </a:r>
          <a:r>
            <a:rPr lang="it-IT" sz="800" kern="1200" dirty="0" smtClean="0"/>
            <a:t>Stradale</a:t>
          </a:r>
          <a:endParaRPr lang="it-IT" sz="800" kern="1200" dirty="0"/>
        </a:p>
      </dsp:txBody>
      <dsp:txXfrm>
        <a:off x="1494658" y="83"/>
        <a:ext cx="755099" cy="755099"/>
      </dsp:txXfrm>
    </dsp:sp>
    <dsp:sp modelId="{89825D44-4242-4448-89ED-0088790C97D6}">
      <dsp:nvSpPr>
        <dsp:cNvPr id="0" name=""/>
        <dsp:cNvSpPr/>
      </dsp:nvSpPr>
      <dsp:spPr>
        <a:xfrm>
          <a:off x="2641025" y="1146450"/>
          <a:ext cx="755099" cy="755099"/>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it-IT" sz="700" b="1" kern="1200" dirty="0" smtClean="0"/>
            <a:t>PROSPETTIVA</a:t>
          </a:r>
        </a:p>
        <a:p>
          <a:pPr lvl="0" algn="ctr" defTabSz="311150">
            <a:lnSpc>
              <a:spcPct val="90000"/>
            </a:lnSpc>
            <a:spcBef>
              <a:spcPct val="0"/>
            </a:spcBef>
            <a:spcAft>
              <a:spcPct val="35000"/>
            </a:spcAft>
          </a:pPr>
          <a:r>
            <a:rPr lang="it-IT" sz="700" kern="1200" dirty="0" smtClean="0"/>
            <a:t>Gestione e manutenzione stradale</a:t>
          </a:r>
          <a:endParaRPr lang="it-IT" sz="700" kern="1200" dirty="0"/>
        </a:p>
      </dsp:txBody>
      <dsp:txXfrm>
        <a:off x="2641025" y="1146450"/>
        <a:ext cx="755099" cy="755099"/>
      </dsp:txXfrm>
    </dsp:sp>
    <dsp:sp modelId="{A3E1BCB1-9282-43F0-802D-400DA7E57BD6}">
      <dsp:nvSpPr>
        <dsp:cNvPr id="0" name=""/>
        <dsp:cNvSpPr/>
      </dsp:nvSpPr>
      <dsp:spPr>
        <a:xfrm>
          <a:off x="1494658" y="2292817"/>
          <a:ext cx="755099" cy="755099"/>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it-IT" sz="700" b="1" kern="1200" dirty="0" smtClean="0"/>
            <a:t>OBIETTIVO</a:t>
          </a:r>
        </a:p>
        <a:p>
          <a:pPr lvl="0" algn="ctr" defTabSz="311150">
            <a:lnSpc>
              <a:spcPct val="90000"/>
            </a:lnSpc>
            <a:spcBef>
              <a:spcPct val="0"/>
            </a:spcBef>
            <a:spcAft>
              <a:spcPct val="35000"/>
            </a:spcAft>
          </a:pPr>
          <a:r>
            <a:rPr lang="it-IT" sz="700" kern="1200" dirty="0" smtClean="0"/>
            <a:t>Metodologia operativa per analisi rete stradale</a:t>
          </a:r>
        </a:p>
      </dsp:txBody>
      <dsp:txXfrm>
        <a:off x="1494658" y="2292817"/>
        <a:ext cx="755099" cy="755099"/>
      </dsp:txXfrm>
    </dsp:sp>
    <dsp:sp modelId="{7421FE93-06AA-427D-847E-32705BACD8DF}">
      <dsp:nvSpPr>
        <dsp:cNvPr id="0" name=""/>
        <dsp:cNvSpPr/>
      </dsp:nvSpPr>
      <dsp:spPr>
        <a:xfrm>
          <a:off x="348291" y="1146450"/>
          <a:ext cx="755099" cy="755099"/>
        </a:xfrm>
        <a:prstGeom prst="ellipse">
          <a:avLst/>
        </a:prstGeom>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w="9525" cap="flat" cmpd="sng" algn="ctr">
          <a:solidFill>
            <a:schemeClr val="accent2">
              <a:shade val="95000"/>
              <a:satMod val="105000"/>
            </a:schemeClr>
          </a:solidFill>
          <a:prstDash val="solid"/>
        </a:ln>
        <a:effectLst>
          <a:outerShdw blurRad="40000" dist="230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8890" tIns="8890" rIns="8890" bIns="8890" numCol="1" spcCol="1270" anchor="ctr" anchorCtr="0">
          <a:noAutofit/>
        </a:bodyPr>
        <a:lstStyle/>
        <a:p>
          <a:pPr lvl="0" algn="ctr" defTabSz="311150">
            <a:lnSpc>
              <a:spcPct val="90000"/>
            </a:lnSpc>
            <a:spcBef>
              <a:spcPct val="0"/>
            </a:spcBef>
            <a:spcAft>
              <a:spcPct val="35000"/>
            </a:spcAft>
          </a:pPr>
          <a:r>
            <a:rPr lang="it-IT" sz="700" b="1" kern="1200" dirty="0" smtClean="0"/>
            <a:t>TECNOLOGIE</a:t>
          </a:r>
        </a:p>
        <a:p>
          <a:pPr lvl="0" algn="ctr" defTabSz="311150">
            <a:lnSpc>
              <a:spcPct val="90000"/>
            </a:lnSpc>
            <a:spcBef>
              <a:spcPct val="0"/>
            </a:spcBef>
            <a:spcAft>
              <a:spcPct val="35000"/>
            </a:spcAft>
          </a:pPr>
          <a:r>
            <a:rPr lang="it-IT" sz="700" kern="1200" dirty="0" smtClean="0"/>
            <a:t>Strumenti ICT</a:t>
          </a:r>
        </a:p>
        <a:p>
          <a:pPr lvl="0" algn="ctr" defTabSz="311150">
            <a:lnSpc>
              <a:spcPct val="90000"/>
            </a:lnSpc>
            <a:spcBef>
              <a:spcPct val="0"/>
            </a:spcBef>
            <a:spcAft>
              <a:spcPct val="35000"/>
            </a:spcAft>
          </a:pPr>
          <a:r>
            <a:rPr lang="it-IT" sz="700" kern="1200" dirty="0" smtClean="0"/>
            <a:t>Piattaforme acquisizione terrestre</a:t>
          </a:r>
          <a:endParaRPr lang="it-IT" sz="700" kern="1200" dirty="0"/>
        </a:p>
      </dsp:txBody>
      <dsp:txXfrm>
        <a:off x="348291" y="1146450"/>
        <a:ext cx="755099" cy="75509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C286F8-3EBC-4A85-BF64-52CE3EB8C674}">
      <dsp:nvSpPr>
        <dsp:cNvPr id="0" name=""/>
        <dsp:cNvSpPr/>
      </dsp:nvSpPr>
      <dsp:spPr>
        <a:xfrm>
          <a:off x="1046177" y="569109"/>
          <a:ext cx="1417781" cy="1417781"/>
        </a:xfrm>
        <a:prstGeom prst="ellipse">
          <a:avLst/>
        </a:prstGeom>
        <a:solidFill>
          <a:schemeClr val="accent2">
            <a:shade val="80000"/>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it-IT" sz="2400" i="1" kern="1200" dirty="0" smtClean="0">
              <a:effectLst>
                <a:outerShdw blurRad="38100" dist="38100" dir="2700000" algn="tl">
                  <a:srgbClr val="000000">
                    <a:alpha val="43137"/>
                  </a:srgbClr>
                </a:outerShdw>
              </a:effectLst>
            </a:rPr>
            <a:t>Road </a:t>
          </a:r>
          <a:r>
            <a:rPr lang="it-IT" sz="2400" i="1" kern="1200" dirty="0" err="1" smtClean="0">
              <a:effectLst>
                <a:outerShdw blurRad="38100" dist="38100" dir="2700000" algn="tl">
                  <a:srgbClr val="000000">
                    <a:alpha val="43137"/>
                  </a:srgbClr>
                </a:outerShdw>
              </a:effectLst>
            </a:rPr>
            <a:t>Safety</a:t>
          </a:r>
          <a:endParaRPr lang="it-IT" sz="2400" i="1" kern="1200" dirty="0">
            <a:effectLst>
              <a:outerShdw blurRad="38100" dist="38100" dir="2700000" algn="tl">
                <a:srgbClr val="000000">
                  <a:alpha val="43137"/>
                </a:srgbClr>
              </a:outerShdw>
            </a:effectLst>
          </a:endParaRPr>
        </a:p>
      </dsp:txBody>
      <dsp:txXfrm>
        <a:off x="1046177" y="569109"/>
        <a:ext cx="1417781" cy="1417781"/>
      </dsp:txXfrm>
    </dsp:sp>
    <dsp:sp modelId="{B957F624-7008-4978-B3FE-FDADDE60559C}">
      <dsp:nvSpPr>
        <dsp:cNvPr id="0" name=""/>
        <dsp:cNvSpPr/>
      </dsp:nvSpPr>
      <dsp:spPr>
        <a:xfrm>
          <a:off x="1400622" y="253"/>
          <a:ext cx="708890" cy="708890"/>
        </a:xfrm>
        <a:prstGeom prst="ellipse">
          <a:avLst/>
        </a:prstGeom>
        <a:solidFill>
          <a:schemeClr val="accent2">
            <a:shade val="80000"/>
            <a:alpha val="50000"/>
            <a:hueOff val="-8968"/>
            <a:satOff val="-1006"/>
            <a:lumOff val="64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it-IT" sz="1050" kern="1200" dirty="0" smtClean="0"/>
            <a:t>Pavimentazione</a:t>
          </a:r>
          <a:endParaRPr lang="it-IT" sz="1050" kern="1200" dirty="0"/>
        </a:p>
      </dsp:txBody>
      <dsp:txXfrm>
        <a:off x="1400622" y="253"/>
        <a:ext cx="708890" cy="708890"/>
      </dsp:txXfrm>
    </dsp:sp>
    <dsp:sp modelId="{BB46F59A-1238-4F28-A61A-027231F0C458}">
      <dsp:nvSpPr>
        <dsp:cNvPr id="0" name=""/>
        <dsp:cNvSpPr/>
      </dsp:nvSpPr>
      <dsp:spPr>
        <a:xfrm>
          <a:off x="2323924" y="923554"/>
          <a:ext cx="708890" cy="708890"/>
        </a:xfrm>
        <a:prstGeom prst="ellipse">
          <a:avLst/>
        </a:prstGeom>
        <a:solidFill>
          <a:schemeClr val="accent2">
            <a:shade val="80000"/>
            <a:alpha val="50000"/>
            <a:hueOff val="-17936"/>
            <a:satOff val="-2012"/>
            <a:lumOff val="1284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it-IT" sz="1050" kern="1200" dirty="0" smtClean="0"/>
            <a:t>Segnaletica </a:t>
          </a:r>
          <a:endParaRPr lang="it-IT" sz="1050" kern="1200" dirty="0"/>
        </a:p>
      </dsp:txBody>
      <dsp:txXfrm>
        <a:off x="2323924" y="923554"/>
        <a:ext cx="708890" cy="708890"/>
      </dsp:txXfrm>
    </dsp:sp>
    <dsp:sp modelId="{D1151C43-34C9-46F1-93AA-388C9AE90925}">
      <dsp:nvSpPr>
        <dsp:cNvPr id="0" name=""/>
        <dsp:cNvSpPr/>
      </dsp:nvSpPr>
      <dsp:spPr>
        <a:xfrm>
          <a:off x="1400622" y="1846856"/>
          <a:ext cx="708890" cy="708890"/>
        </a:xfrm>
        <a:prstGeom prst="ellipse">
          <a:avLst/>
        </a:prstGeom>
        <a:solidFill>
          <a:schemeClr val="accent2">
            <a:shade val="80000"/>
            <a:alpha val="50000"/>
            <a:hueOff val="-26904"/>
            <a:satOff val="-3018"/>
            <a:lumOff val="192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it-IT" sz="1100" kern="1200" dirty="0" smtClean="0"/>
            <a:t>Barriere di ritenuta</a:t>
          </a:r>
          <a:endParaRPr lang="it-IT" sz="1100" kern="1200" dirty="0"/>
        </a:p>
      </dsp:txBody>
      <dsp:txXfrm>
        <a:off x="1400622" y="1846856"/>
        <a:ext cx="708890" cy="708890"/>
      </dsp:txXfrm>
    </dsp:sp>
    <dsp:sp modelId="{9E28B141-5E01-44A0-93F8-E7262435F8C1}">
      <dsp:nvSpPr>
        <dsp:cNvPr id="0" name=""/>
        <dsp:cNvSpPr/>
      </dsp:nvSpPr>
      <dsp:spPr>
        <a:xfrm>
          <a:off x="477321" y="923554"/>
          <a:ext cx="708890" cy="708890"/>
        </a:xfrm>
        <a:prstGeom prst="ellipse">
          <a:avLst/>
        </a:prstGeom>
        <a:solidFill>
          <a:schemeClr val="accent2">
            <a:shade val="80000"/>
            <a:alpha val="50000"/>
            <a:hueOff val="-35872"/>
            <a:satOff val="-4024"/>
            <a:lumOff val="256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it-IT" sz="1000" kern="1200" dirty="0" smtClean="0"/>
            <a:t>Protezione del corpo stradale</a:t>
          </a:r>
          <a:endParaRPr lang="it-IT" sz="1000" kern="1200" dirty="0"/>
        </a:p>
      </dsp:txBody>
      <dsp:txXfrm>
        <a:off x="477321" y="923554"/>
        <a:ext cx="708890" cy="70889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83F8EF-3F2B-4DD5-ACE6-B6738B88BC90}" type="datetimeFigureOut">
              <a:rPr lang="it-IT" smtClean="0"/>
              <a:pPr/>
              <a:t>21/05/2014</a:t>
            </a:fld>
            <a:endParaRPr lang="it-IT"/>
          </a:p>
        </p:txBody>
      </p:sp>
      <p:sp>
        <p:nvSpPr>
          <p:cNvPr id="4" name="Segnaposto immagine diapositiva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62E5C6-A336-463A-90BB-2EFF83EC5D3F}"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F562E5C6-A336-463A-90BB-2EFF83EC5D3F}"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14350" y="2840568"/>
            <a:ext cx="5829300" cy="1960033"/>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3729037" y="488951"/>
            <a:ext cx="1157288" cy="104013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257175" y="488951"/>
            <a:ext cx="3357563" cy="104013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541735" y="5875867"/>
            <a:ext cx="5829300" cy="1816100"/>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342900" y="366184"/>
            <a:ext cx="6172200" cy="1524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342900" y="364067"/>
            <a:ext cx="2256235" cy="154940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344216" y="6400800"/>
            <a:ext cx="4114800" cy="755651"/>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3D4A179-75D9-4F71-9A6C-91ED8F2B4357}" type="datetimeFigureOut">
              <a:rPr lang="it-IT" smtClean="0"/>
              <a:pPr/>
              <a:t>21/05/2014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B6CCE36-DB3E-43D0-8F5F-C51856435D3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3D4A179-75D9-4F71-9A6C-91ED8F2B4357}" type="datetimeFigureOut">
              <a:rPr lang="it-IT" smtClean="0"/>
              <a:pPr/>
              <a:t>21/05/2014</a:t>
            </a:fld>
            <a:endParaRPr lang="it-IT"/>
          </a:p>
        </p:txBody>
      </p:sp>
      <p:sp>
        <p:nvSpPr>
          <p:cNvPr id="5" name="Segnaposto piè di pagina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DB6CCE36-DB3E-43D0-8F5F-C51856435D30}"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332656" y="107504"/>
            <a:ext cx="3960440" cy="523220"/>
          </a:xfrm>
          <a:prstGeom prst="rect">
            <a:avLst/>
          </a:prstGeom>
          <a:noFill/>
        </p:spPr>
        <p:txBody>
          <a:bodyPr wrap="square" rtlCol="0">
            <a:spAutoFit/>
          </a:bodyPr>
          <a:lstStyle/>
          <a:p>
            <a:r>
              <a:rPr lang="it-IT" sz="28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Safety</a:t>
            </a:r>
            <a:r>
              <a:rPr lang="it-IT"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Road </a:t>
            </a:r>
            <a:r>
              <a:rPr lang="it-IT" sz="2800"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Tool</a:t>
            </a:r>
            <a:r>
              <a:rPr lang="it-IT"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it-IT"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graphicFrame>
        <p:nvGraphicFramePr>
          <p:cNvPr id="10" name="Diagramma 9"/>
          <p:cNvGraphicFramePr/>
          <p:nvPr/>
        </p:nvGraphicFramePr>
        <p:xfrm>
          <a:off x="44624" y="611560"/>
          <a:ext cx="3744416"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 name="CasellaDiTesto 12"/>
          <p:cNvSpPr txBox="1"/>
          <p:nvPr/>
        </p:nvSpPr>
        <p:spPr>
          <a:xfrm>
            <a:off x="3789040" y="395536"/>
            <a:ext cx="2736304" cy="1123384"/>
          </a:xfrm>
          <a:prstGeom prst="rect">
            <a:avLst/>
          </a:prstGeom>
          <a:noFill/>
        </p:spPr>
        <p:txBody>
          <a:bodyPr wrap="square" rtlCol="0">
            <a:spAutoFit/>
          </a:bodyPr>
          <a:lstStyle/>
          <a:p>
            <a:pPr algn="just"/>
            <a:r>
              <a:rPr lang="it-IT" sz="1100" b="1" dirty="0" smtClean="0">
                <a:solidFill>
                  <a:srgbClr val="C00000"/>
                </a:solidFill>
              </a:rPr>
              <a:t>TEMA</a:t>
            </a:r>
            <a:r>
              <a:rPr lang="it-IT" sz="1100" dirty="0" smtClean="0"/>
              <a:t>: la </a:t>
            </a:r>
            <a:r>
              <a:rPr lang="it-IT" sz="1100" b="1" dirty="0" smtClean="0"/>
              <a:t>SICUREZZA STRADALE  </a:t>
            </a:r>
            <a:r>
              <a:rPr lang="it-IT" sz="1100" dirty="0" smtClean="0"/>
              <a:t>e il contributo che le nuove tecnologie ICT possono apportare per la valutazione e mappatura delle criticità presenti sulla rete e la successiva definizione di azioni di mitigazione .</a:t>
            </a:r>
            <a:endParaRPr lang="it-IT" sz="1200" dirty="0"/>
          </a:p>
        </p:txBody>
      </p:sp>
      <p:sp>
        <p:nvSpPr>
          <p:cNvPr id="14" name="CasellaDiTesto 13"/>
          <p:cNvSpPr txBox="1"/>
          <p:nvPr/>
        </p:nvSpPr>
        <p:spPr>
          <a:xfrm>
            <a:off x="3789040" y="2241466"/>
            <a:ext cx="2736304" cy="784830"/>
          </a:xfrm>
          <a:prstGeom prst="rect">
            <a:avLst/>
          </a:prstGeom>
          <a:noFill/>
        </p:spPr>
        <p:txBody>
          <a:bodyPr wrap="square" rtlCol="0">
            <a:spAutoFit/>
          </a:bodyPr>
          <a:lstStyle/>
          <a:p>
            <a:pPr algn="just"/>
            <a:r>
              <a:rPr lang="it-IT" sz="1100" b="1" dirty="0" smtClean="0">
                <a:solidFill>
                  <a:srgbClr val="C00000"/>
                </a:solidFill>
              </a:rPr>
              <a:t>OBIETTIVO:</a:t>
            </a:r>
            <a:r>
              <a:rPr lang="it-IT" sz="1100" dirty="0" smtClean="0"/>
              <a:t>Strumento </a:t>
            </a:r>
            <a:r>
              <a:rPr lang="it-IT" sz="1100" dirty="0" err="1" smtClean="0"/>
              <a:t>multitematico</a:t>
            </a:r>
            <a:r>
              <a:rPr lang="it-IT" sz="1100" dirty="0" smtClean="0"/>
              <a:t> per analisi delle criticità in esercizio, valutazione delle </a:t>
            </a:r>
            <a:r>
              <a:rPr lang="it-IT" sz="1200" dirty="0" smtClean="0"/>
              <a:t>alternative</a:t>
            </a:r>
            <a:r>
              <a:rPr lang="it-IT" sz="1100" dirty="0" smtClean="0"/>
              <a:t> e monitoraggio degli effetti  delle soluzioni realizzate</a:t>
            </a:r>
            <a:endParaRPr lang="it-IT" sz="1100" dirty="0"/>
          </a:p>
        </p:txBody>
      </p:sp>
      <p:sp>
        <p:nvSpPr>
          <p:cNvPr id="15" name="CasellaDiTesto 14"/>
          <p:cNvSpPr txBox="1"/>
          <p:nvPr/>
        </p:nvSpPr>
        <p:spPr>
          <a:xfrm>
            <a:off x="3789040" y="1401033"/>
            <a:ext cx="2736304" cy="938719"/>
          </a:xfrm>
          <a:prstGeom prst="rect">
            <a:avLst/>
          </a:prstGeom>
          <a:noFill/>
        </p:spPr>
        <p:txBody>
          <a:bodyPr wrap="square" rtlCol="0">
            <a:spAutoFit/>
          </a:bodyPr>
          <a:lstStyle/>
          <a:p>
            <a:pPr algn="just"/>
            <a:r>
              <a:rPr lang="it-IT" sz="1100" b="1" dirty="0" smtClean="0">
                <a:solidFill>
                  <a:srgbClr val="C00000"/>
                </a:solidFill>
              </a:rPr>
              <a:t>PROSPETTIVA</a:t>
            </a:r>
            <a:r>
              <a:rPr lang="it-IT" sz="1100" dirty="0" smtClean="0"/>
              <a:t>: la </a:t>
            </a:r>
            <a:r>
              <a:rPr lang="it-IT" sz="1100" b="1" dirty="0" smtClean="0"/>
              <a:t>GESTIONE E MANUTENZIONE</a:t>
            </a:r>
            <a:r>
              <a:rPr lang="it-IT" sz="1100" dirty="0" smtClean="0"/>
              <a:t> della rete come momenti   fondamentali per garantire livelli di servizio e sicurezza idonei per tutti gli utenti della strada. </a:t>
            </a:r>
            <a:endParaRPr lang="it-IT" sz="1100" dirty="0"/>
          </a:p>
        </p:txBody>
      </p:sp>
      <p:sp>
        <p:nvSpPr>
          <p:cNvPr id="18" name="CasellaDiTesto 17"/>
          <p:cNvSpPr txBox="1"/>
          <p:nvPr/>
        </p:nvSpPr>
        <p:spPr>
          <a:xfrm>
            <a:off x="3789040" y="2915816"/>
            <a:ext cx="2736304" cy="1107996"/>
          </a:xfrm>
          <a:prstGeom prst="rect">
            <a:avLst/>
          </a:prstGeom>
          <a:noFill/>
        </p:spPr>
        <p:txBody>
          <a:bodyPr wrap="square" rtlCol="0">
            <a:spAutoFit/>
          </a:bodyPr>
          <a:lstStyle/>
          <a:p>
            <a:pPr algn="just"/>
            <a:r>
              <a:rPr lang="it-IT" sz="1100" b="1" dirty="0" smtClean="0">
                <a:solidFill>
                  <a:srgbClr val="C00000"/>
                </a:solidFill>
              </a:rPr>
              <a:t>TECNOLOGIA:</a:t>
            </a:r>
            <a:r>
              <a:rPr lang="it-IT" sz="1100" dirty="0"/>
              <a:t>  </a:t>
            </a:r>
            <a:r>
              <a:rPr lang="it-IT" sz="1100" dirty="0" smtClean="0"/>
              <a:t>Piattaforme </a:t>
            </a:r>
            <a:r>
              <a:rPr lang="it-IT" sz="1100" dirty="0" err="1" smtClean="0"/>
              <a:t>multisensore</a:t>
            </a:r>
            <a:r>
              <a:rPr lang="it-IT" sz="1100" dirty="0" smtClean="0"/>
              <a:t> stradali basati su laser scanner  a diverse scale (dinamico e cinematico) e sensori video ( fotocamere di vario tipo e videocamere), al fine di individuare le architetture sensoriali modulari e i software di analisi più idonei.</a:t>
            </a:r>
            <a:endParaRPr lang="it-IT" sz="1100" dirty="0"/>
          </a:p>
        </p:txBody>
      </p:sp>
      <p:sp>
        <p:nvSpPr>
          <p:cNvPr id="19" name="CasellaDiTesto 18"/>
          <p:cNvSpPr txBox="1"/>
          <p:nvPr/>
        </p:nvSpPr>
        <p:spPr>
          <a:xfrm>
            <a:off x="3789040" y="4194244"/>
            <a:ext cx="2736304" cy="1615827"/>
          </a:xfrm>
          <a:prstGeom prst="rect">
            <a:avLst/>
          </a:prstGeom>
          <a:noFill/>
        </p:spPr>
        <p:txBody>
          <a:bodyPr wrap="square" rtlCol="0">
            <a:spAutoFit/>
          </a:bodyPr>
          <a:lstStyle/>
          <a:p>
            <a:pPr algn="just"/>
            <a:r>
              <a:rPr lang="it-IT" sz="1100" b="1" i="1" dirty="0" smtClean="0">
                <a:solidFill>
                  <a:srgbClr val="C00000"/>
                </a:solidFill>
              </a:rPr>
              <a:t>DESTINATARI ed ESIGENZE</a:t>
            </a:r>
            <a:r>
              <a:rPr lang="it-IT" sz="1100" dirty="0" smtClean="0"/>
              <a:t>: I soggetti preposti alla gestione delle strade e i proprietari hanno la necessità di conoscere con dettaglio diversi aspetti riguardanti l’infrastruttura stradale, al fine di porre in atto strategie di manutenzione preventiva, determinare le criticità in esercizio ai fini della messa in atto di idonee ed efficaci azioni di mitigazione.</a:t>
            </a:r>
          </a:p>
        </p:txBody>
      </p:sp>
      <p:sp>
        <p:nvSpPr>
          <p:cNvPr id="21" name="Rettangolo arrotondato 20"/>
          <p:cNvSpPr/>
          <p:nvPr/>
        </p:nvSpPr>
        <p:spPr>
          <a:xfrm>
            <a:off x="332656" y="4211960"/>
            <a:ext cx="1368152" cy="576064"/>
          </a:xfrm>
          <a:prstGeom prst="roundRect">
            <a:avLst/>
          </a:prstGeom>
          <a:ln>
            <a:solidFill>
              <a:srgbClr val="C0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lang="it-IT" sz="1200" b="1" i="1" dirty="0" smtClean="0"/>
              <a:t>Enti Gestori e Proprietari di strade</a:t>
            </a:r>
            <a:endParaRPr lang="it-IT" sz="1200" b="1" i="1" dirty="0"/>
          </a:p>
        </p:txBody>
      </p:sp>
      <p:grpSp>
        <p:nvGrpSpPr>
          <p:cNvPr id="26" name="Gruppo 25"/>
          <p:cNvGrpSpPr/>
          <p:nvPr/>
        </p:nvGrpSpPr>
        <p:grpSpPr>
          <a:xfrm>
            <a:off x="2276872" y="4211960"/>
            <a:ext cx="1422000" cy="1800200"/>
            <a:chOff x="2492896" y="4499992"/>
            <a:chExt cx="1422000" cy="1800200"/>
          </a:xfrm>
        </p:grpSpPr>
        <p:sp>
          <p:nvSpPr>
            <p:cNvPr id="23" name="Rettangolo arrotondato 22"/>
            <p:cNvSpPr/>
            <p:nvPr/>
          </p:nvSpPr>
          <p:spPr>
            <a:xfrm>
              <a:off x="2492896" y="4499992"/>
              <a:ext cx="1422000" cy="18002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buFontTx/>
                <a:buChar char="-"/>
              </a:pPr>
              <a:r>
                <a:rPr lang="it-IT" sz="1100" dirty="0" smtClean="0"/>
                <a:t>Manutenzione </a:t>
              </a:r>
            </a:p>
            <a:p>
              <a:pPr>
                <a:buFontTx/>
                <a:buChar char="-"/>
              </a:pPr>
              <a:endParaRPr lang="it-IT" sz="1100" dirty="0" smtClean="0"/>
            </a:p>
            <a:p>
              <a:pPr>
                <a:buFontTx/>
                <a:buChar char="-"/>
              </a:pPr>
              <a:r>
                <a:rPr lang="it-IT" sz="1100" dirty="0" smtClean="0"/>
                <a:t>Programmata</a:t>
              </a:r>
            </a:p>
            <a:p>
              <a:pPr>
                <a:buFontTx/>
                <a:buChar char="-"/>
              </a:pPr>
              <a:r>
                <a:rPr lang="it-IT" sz="1100" dirty="0" smtClean="0"/>
                <a:t>Conoscere le criticità in esercizio</a:t>
              </a:r>
            </a:p>
            <a:p>
              <a:pPr>
                <a:buFontTx/>
                <a:buChar char="-"/>
              </a:pPr>
              <a:r>
                <a:rPr lang="it-IT" sz="1100" dirty="0" smtClean="0"/>
                <a:t>Monitorare gli effetti delle azioni intraprese</a:t>
              </a:r>
              <a:endParaRPr lang="it-IT" sz="1100" dirty="0"/>
            </a:p>
          </p:txBody>
        </p:sp>
        <p:sp>
          <p:nvSpPr>
            <p:cNvPr id="24" name="Rettangolo arrotondato 23"/>
            <p:cNvSpPr/>
            <p:nvPr/>
          </p:nvSpPr>
          <p:spPr>
            <a:xfrm>
              <a:off x="2505596" y="4512692"/>
              <a:ext cx="1404000" cy="504056"/>
            </a:xfrm>
            <a:prstGeom prst="roundRect">
              <a:avLst>
                <a:gd name="adj" fmla="val 50000"/>
              </a:avLst>
            </a:prstGeom>
          </p:spPr>
          <p:style>
            <a:lnRef idx="1">
              <a:schemeClr val="accent2"/>
            </a:lnRef>
            <a:fillRef idx="3">
              <a:schemeClr val="accent2"/>
            </a:fillRef>
            <a:effectRef idx="2">
              <a:schemeClr val="accent2"/>
            </a:effectRef>
            <a:fontRef idx="minor">
              <a:schemeClr val="lt1"/>
            </a:fontRef>
          </p:style>
          <p:txBody>
            <a:bodyPr rtlCol="0" anchor="t"/>
            <a:lstStyle/>
            <a:p>
              <a:pPr algn="ctr"/>
              <a:r>
                <a:rPr lang="it-IT" sz="1400" dirty="0" smtClean="0"/>
                <a:t>Esigenze</a:t>
              </a:r>
              <a:endParaRPr lang="it-IT" dirty="0"/>
            </a:p>
          </p:txBody>
        </p:sp>
      </p:grpSp>
      <p:sp>
        <p:nvSpPr>
          <p:cNvPr id="25" name="CasellaDiTesto 24"/>
          <p:cNvSpPr txBox="1"/>
          <p:nvPr/>
        </p:nvSpPr>
        <p:spPr>
          <a:xfrm>
            <a:off x="404664" y="3851920"/>
            <a:ext cx="1800200" cy="369332"/>
          </a:xfrm>
          <a:prstGeom prst="rect">
            <a:avLst/>
          </a:prstGeom>
          <a:noFill/>
        </p:spPr>
        <p:txBody>
          <a:bodyPr wrap="square" rtlCol="0">
            <a:spAutoFit/>
          </a:bodyPr>
          <a:lstStyle/>
          <a:p>
            <a:pPr algn="just"/>
            <a:r>
              <a:rPr lang="it-IT" b="1" i="1" dirty="0" smtClean="0">
                <a:solidFill>
                  <a:srgbClr val="C00000"/>
                </a:solidFill>
              </a:rPr>
              <a:t>Destinatari</a:t>
            </a:r>
            <a:endParaRPr lang="it-IT" sz="1600" dirty="0"/>
          </a:p>
        </p:txBody>
      </p:sp>
      <p:cxnSp>
        <p:nvCxnSpPr>
          <p:cNvPr id="28" name="Connettore 2 27"/>
          <p:cNvCxnSpPr>
            <a:stCxn id="21" idx="3"/>
          </p:cNvCxnSpPr>
          <p:nvPr/>
        </p:nvCxnSpPr>
        <p:spPr>
          <a:xfrm>
            <a:off x="1700808" y="4499992"/>
            <a:ext cx="518345"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0" name="CasellaDiTesto 29"/>
          <p:cNvSpPr txBox="1"/>
          <p:nvPr/>
        </p:nvSpPr>
        <p:spPr>
          <a:xfrm>
            <a:off x="332656" y="6084168"/>
            <a:ext cx="2736304" cy="369332"/>
          </a:xfrm>
          <a:prstGeom prst="rect">
            <a:avLst/>
          </a:prstGeom>
          <a:noFill/>
        </p:spPr>
        <p:txBody>
          <a:bodyPr wrap="square" rtlCol="0">
            <a:spAutoFit/>
          </a:bodyPr>
          <a:lstStyle/>
          <a:p>
            <a:pPr algn="just"/>
            <a:r>
              <a:rPr lang="it-IT" b="1" i="1" dirty="0" smtClean="0">
                <a:solidFill>
                  <a:srgbClr val="C00000"/>
                </a:solidFill>
              </a:rPr>
              <a:t>Assi principali di sviluppo</a:t>
            </a:r>
            <a:endParaRPr lang="it-IT" sz="1600" dirty="0"/>
          </a:p>
        </p:txBody>
      </p:sp>
      <p:graphicFrame>
        <p:nvGraphicFramePr>
          <p:cNvPr id="31" name="Diagramma 30"/>
          <p:cNvGraphicFramePr/>
          <p:nvPr/>
        </p:nvGraphicFramePr>
        <p:xfrm>
          <a:off x="44624" y="6444208"/>
          <a:ext cx="3510136" cy="2556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2" name="CasellaDiTesto 31"/>
          <p:cNvSpPr txBox="1"/>
          <p:nvPr/>
        </p:nvSpPr>
        <p:spPr>
          <a:xfrm>
            <a:off x="3861048" y="6200308"/>
            <a:ext cx="2736304" cy="769441"/>
          </a:xfrm>
          <a:prstGeom prst="rect">
            <a:avLst/>
          </a:prstGeom>
          <a:noFill/>
        </p:spPr>
        <p:txBody>
          <a:bodyPr wrap="square" rtlCol="0">
            <a:spAutoFit/>
          </a:bodyPr>
          <a:lstStyle/>
          <a:p>
            <a:pPr algn="just"/>
            <a:r>
              <a:rPr lang="it-IT" sz="1100" b="1" i="1" dirty="0" smtClean="0">
                <a:solidFill>
                  <a:srgbClr val="C00000"/>
                </a:solidFill>
              </a:rPr>
              <a:t>PAVIMENTAZIONE</a:t>
            </a:r>
            <a:r>
              <a:rPr lang="it-IT" sz="1100" dirty="0" smtClean="0"/>
              <a:t>: è in diretta relazione con la stabilità del veicolo e regolarità delle condizioni di marcia, in quanto interfaccia manto-pneumatico. </a:t>
            </a:r>
            <a:r>
              <a:rPr lang="it-IT" sz="1100" dirty="0"/>
              <a:t> </a:t>
            </a:r>
            <a:endParaRPr lang="it-IT" sz="1100" dirty="0" smtClean="0"/>
          </a:p>
        </p:txBody>
      </p:sp>
      <p:sp>
        <p:nvSpPr>
          <p:cNvPr id="33" name="CasellaDiTesto 32"/>
          <p:cNvSpPr txBox="1"/>
          <p:nvPr/>
        </p:nvSpPr>
        <p:spPr>
          <a:xfrm>
            <a:off x="3861048" y="6876256"/>
            <a:ext cx="2736304" cy="769441"/>
          </a:xfrm>
          <a:prstGeom prst="rect">
            <a:avLst/>
          </a:prstGeom>
          <a:noFill/>
        </p:spPr>
        <p:txBody>
          <a:bodyPr wrap="square" rtlCol="0">
            <a:spAutoFit/>
          </a:bodyPr>
          <a:lstStyle/>
          <a:p>
            <a:pPr algn="just"/>
            <a:r>
              <a:rPr lang="it-IT" sz="1100" b="1" i="1" dirty="0" smtClean="0">
                <a:solidFill>
                  <a:srgbClr val="C00000"/>
                </a:solidFill>
              </a:rPr>
              <a:t>SEGNALETICA</a:t>
            </a:r>
            <a:r>
              <a:rPr lang="it-IT" sz="1100" dirty="0" smtClean="0"/>
              <a:t>: è in relazione con le caratteristiche percettive dell’utente mediante la leggibilità e lo stato manutentivo.</a:t>
            </a:r>
          </a:p>
        </p:txBody>
      </p:sp>
      <p:sp>
        <p:nvSpPr>
          <p:cNvPr id="34" name="CasellaDiTesto 33"/>
          <p:cNvSpPr txBox="1"/>
          <p:nvPr/>
        </p:nvSpPr>
        <p:spPr>
          <a:xfrm>
            <a:off x="3861048" y="7524328"/>
            <a:ext cx="2736304" cy="600164"/>
          </a:xfrm>
          <a:prstGeom prst="rect">
            <a:avLst/>
          </a:prstGeom>
          <a:noFill/>
        </p:spPr>
        <p:txBody>
          <a:bodyPr wrap="square" rtlCol="0">
            <a:spAutoFit/>
          </a:bodyPr>
          <a:lstStyle/>
          <a:p>
            <a:pPr algn="just"/>
            <a:r>
              <a:rPr lang="it-IT" sz="1100" b="1" i="1" dirty="0" smtClean="0">
                <a:solidFill>
                  <a:srgbClr val="C00000"/>
                </a:solidFill>
              </a:rPr>
              <a:t>BARRIERE </a:t>
            </a:r>
            <a:r>
              <a:rPr lang="it-IT" sz="1100" b="1" i="1" dirty="0" err="1" smtClean="0">
                <a:solidFill>
                  <a:srgbClr val="C00000"/>
                </a:solidFill>
              </a:rPr>
              <a:t>DI</a:t>
            </a:r>
            <a:r>
              <a:rPr lang="it-IT" sz="1100" b="1" i="1" dirty="0" smtClean="0">
                <a:solidFill>
                  <a:srgbClr val="C00000"/>
                </a:solidFill>
              </a:rPr>
              <a:t> RITENUTA: </a:t>
            </a:r>
            <a:r>
              <a:rPr lang="it-IT" sz="1100" dirty="0" smtClean="0"/>
              <a:t>in relazione alla loro funzione di scoraggiare comportamenti errati e mitigarne le consegue.</a:t>
            </a:r>
          </a:p>
        </p:txBody>
      </p:sp>
      <p:sp>
        <p:nvSpPr>
          <p:cNvPr id="35" name="CasellaDiTesto 34"/>
          <p:cNvSpPr txBox="1"/>
          <p:nvPr/>
        </p:nvSpPr>
        <p:spPr>
          <a:xfrm>
            <a:off x="3861048" y="8076292"/>
            <a:ext cx="2736304" cy="769441"/>
          </a:xfrm>
          <a:prstGeom prst="rect">
            <a:avLst/>
          </a:prstGeom>
          <a:noFill/>
        </p:spPr>
        <p:txBody>
          <a:bodyPr wrap="square" rtlCol="0">
            <a:spAutoFit/>
          </a:bodyPr>
          <a:lstStyle/>
          <a:p>
            <a:pPr algn="just"/>
            <a:r>
              <a:rPr lang="it-IT" sz="1100" b="1" i="1" dirty="0" smtClean="0">
                <a:solidFill>
                  <a:srgbClr val="C00000"/>
                </a:solidFill>
              </a:rPr>
              <a:t>PROTEZIONE DEL CORPO STRADALE: </a:t>
            </a:r>
            <a:r>
              <a:rPr lang="it-IT" sz="1100" dirty="0" smtClean="0"/>
              <a:t>strettamente legato alla percorribilità e alle condizioni ambientali in cui l’infrastruttura si inserisce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60648" y="179512"/>
            <a:ext cx="2736304" cy="369332"/>
          </a:xfrm>
          <a:prstGeom prst="rect">
            <a:avLst/>
          </a:prstGeom>
          <a:noFill/>
        </p:spPr>
        <p:txBody>
          <a:bodyPr wrap="square" rtlCol="0">
            <a:spAutoFit/>
          </a:bodyPr>
          <a:lstStyle/>
          <a:p>
            <a:pPr algn="just"/>
            <a:r>
              <a:rPr lang="it-IT" b="1" i="1" dirty="0" smtClean="0">
                <a:solidFill>
                  <a:srgbClr val="C00000"/>
                </a:solidFill>
              </a:rPr>
              <a:t>Metodologia generale</a:t>
            </a:r>
            <a:endParaRPr lang="it-IT" sz="1600" dirty="0"/>
          </a:p>
        </p:txBody>
      </p:sp>
      <p:sp>
        <p:nvSpPr>
          <p:cNvPr id="6" name="Rettangolo arrotondato 5"/>
          <p:cNvSpPr/>
          <p:nvPr/>
        </p:nvSpPr>
        <p:spPr>
          <a:xfrm>
            <a:off x="404664" y="1691680"/>
            <a:ext cx="1512168"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1200" b="1" dirty="0" smtClean="0">
                <a:solidFill>
                  <a:srgbClr val="C00000"/>
                </a:solidFill>
              </a:rPr>
              <a:t>FASE 0</a:t>
            </a:r>
            <a:r>
              <a:rPr lang="it-IT" sz="1200" dirty="0" smtClean="0"/>
              <a:t>:</a:t>
            </a:r>
          </a:p>
          <a:p>
            <a:pPr algn="ctr"/>
            <a:r>
              <a:rPr lang="it-IT" sz="1200" dirty="0" smtClean="0"/>
              <a:t>Analisi stato dell’arte</a:t>
            </a:r>
            <a:endParaRPr lang="it-IT" sz="1200" dirty="0"/>
          </a:p>
        </p:txBody>
      </p:sp>
      <p:sp>
        <p:nvSpPr>
          <p:cNvPr id="7" name="CasellaDiTesto 6"/>
          <p:cNvSpPr txBox="1"/>
          <p:nvPr/>
        </p:nvSpPr>
        <p:spPr>
          <a:xfrm>
            <a:off x="260648" y="539552"/>
            <a:ext cx="6264696" cy="1107996"/>
          </a:xfrm>
          <a:prstGeom prst="rect">
            <a:avLst/>
          </a:prstGeom>
          <a:noFill/>
        </p:spPr>
        <p:txBody>
          <a:bodyPr wrap="square" rtlCol="0">
            <a:spAutoFit/>
          </a:bodyPr>
          <a:lstStyle/>
          <a:p>
            <a:pPr algn="just"/>
            <a:r>
              <a:rPr lang="it-IT" sz="1100" dirty="0" smtClean="0"/>
              <a:t>La metodologia si articola in fasi di approfondimento successive, finalizzate ad una conoscenza profonda dei fenomeni in atto e della loro evoluzione temporale, ai fini della predisposizione di piani di intervento efficaci e finalizzati alla mitigazione degli effetti e cause. Ai fini della sperimentazione si ritiene di definire una metodologia generale completa, e di testare l’intera filiera un paio di aspetti particolari, presumibilmente quello della condizione di </a:t>
            </a:r>
            <a:r>
              <a:rPr lang="it-IT" sz="1100" dirty="0" err="1" smtClean="0"/>
              <a:t>ammaloramento</a:t>
            </a:r>
            <a:r>
              <a:rPr lang="it-IT" sz="1100" dirty="0" smtClean="0"/>
              <a:t> della pavimentazione stradale in relazione allo sviluppo geometrico del tracciato e delle barriere di sicurezza.</a:t>
            </a:r>
          </a:p>
        </p:txBody>
      </p:sp>
      <p:sp>
        <p:nvSpPr>
          <p:cNvPr id="8" name="Freccia in giù 7"/>
          <p:cNvSpPr/>
          <p:nvPr/>
        </p:nvSpPr>
        <p:spPr>
          <a:xfrm>
            <a:off x="1052736" y="2411760"/>
            <a:ext cx="216024" cy="36004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p>
        </p:txBody>
      </p:sp>
      <p:sp>
        <p:nvSpPr>
          <p:cNvPr id="9" name="Rettangolo arrotondato 8"/>
          <p:cNvSpPr/>
          <p:nvPr/>
        </p:nvSpPr>
        <p:spPr>
          <a:xfrm>
            <a:off x="404664" y="2843808"/>
            <a:ext cx="1512168"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1200" b="1" dirty="0" smtClean="0">
                <a:solidFill>
                  <a:srgbClr val="C00000"/>
                </a:solidFill>
              </a:rPr>
              <a:t>FASE 1</a:t>
            </a:r>
            <a:r>
              <a:rPr lang="it-IT" sz="1200" dirty="0" smtClean="0"/>
              <a:t>:</a:t>
            </a:r>
          </a:p>
          <a:p>
            <a:pPr algn="ctr"/>
            <a:r>
              <a:rPr lang="it-IT" sz="1200" dirty="0" smtClean="0"/>
              <a:t>Rilievo ed acquisizione</a:t>
            </a:r>
            <a:endParaRPr lang="it-IT" sz="1200" dirty="0"/>
          </a:p>
        </p:txBody>
      </p:sp>
      <p:sp>
        <p:nvSpPr>
          <p:cNvPr id="10" name="Freccia in giù 9"/>
          <p:cNvSpPr/>
          <p:nvPr/>
        </p:nvSpPr>
        <p:spPr>
          <a:xfrm>
            <a:off x="1052736" y="3563888"/>
            <a:ext cx="216024" cy="36004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p>
        </p:txBody>
      </p:sp>
      <p:sp>
        <p:nvSpPr>
          <p:cNvPr id="11" name="Rettangolo arrotondato 10"/>
          <p:cNvSpPr/>
          <p:nvPr/>
        </p:nvSpPr>
        <p:spPr>
          <a:xfrm>
            <a:off x="404664" y="3995936"/>
            <a:ext cx="1584176"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1200" b="1" dirty="0" smtClean="0">
                <a:solidFill>
                  <a:srgbClr val="C00000"/>
                </a:solidFill>
              </a:rPr>
              <a:t>FASE 2</a:t>
            </a:r>
            <a:r>
              <a:rPr lang="it-IT" sz="1200" dirty="0" smtClean="0"/>
              <a:t>:</a:t>
            </a:r>
          </a:p>
          <a:p>
            <a:pPr algn="ctr"/>
            <a:r>
              <a:rPr lang="it-IT" sz="1200" dirty="0" smtClean="0"/>
              <a:t>Sintesi e costruzione degli indicatori</a:t>
            </a:r>
            <a:endParaRPr lang="it-IT" sz="1200" dirty="0"/>
          </a:p>
        </p:txBody>
      </p:sp>
      <p:sp>
        <p:nvSpPr>
          <p:cNvPr id="12" name="Freccia in giù 11"/>
          <p:cNvSpPr/>
          <p:nvPr/>
        </p:nvSpPr>
        <p:spPr>
          <a:xfrm>
            <a:off x="1052736" y="4716016"/>
            <a:ext cx="216024" cy="36004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p>
        </p:txBody>
      </p:sp>
      <p:sp>
        <p:nvSpPr>
          <p:cNvPr id="13" name="Rettangolo arrotondato 12"/>
          <p:cNvSpPr/>
          <p:nvPr/>
        </p:nvSpPr>
        <p:spPr>
          <a:xfrm>
            <a:off x="404664" y="5148064"/>
            <a:ext cx="1512168" cy="64807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1200" b="1" dirty="0" smtClean="0">
                <a:solidFill>
                  <a:srgbClr val="C00000"/>
                </a:solidFill>
              </a:rPr>
              <a:t>FASE 3</a:t>
            </a:r>
            <a:r>
              <a:rPr lang="it-IT" sz="1200" dirty="0" smtClean="0"/>
              <a:t>:</a:t>
            </a:r>
          </a:p>
          <a:p>
            <a:pPr algn="ctr"/>
            <a:r>
              <a:rPr lang="it-IT" sz="1200" dirty="0" smtClean="0"/>
              <a:t>Identificazione delle strategie d’azione</a:t>
            </a:r>
            <a:endParaRPr lang="it-IT" sz="1200" dirty="0"/>
          </a:p>
        </p:txBody>
      </p:sp>
      <p:sp>
        <p:nvSpPr>
          <p:cNvPr id="14" name="Freccia in giù 13"/>
          <p:cNvSpPr/>
          <p:nvPr/>
        </p:nvSpPr>
        <p:spPr>
          <a:xfrm>
            <a:off x="1052736" y="5868144"/>
            <a:ext cx="216024" cy="36004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it-IT"/>
          </a:p>
        </p:txBody>
      </p:sp>
      <p:sp>
        <p:nvSpPr>
          <p:cNvPr id="15" name="Rettangolo arrotondato 14"/>
          <p:cNvSpPr/>
          <p:nvPr/>
        </p:nvSpPr>
        <p:spPr>
          <a:xfrm>
            <a:off x="404664" y="6300192"/>
            <a:ext cx="1584176" cy="7920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1200" b="1" dirty="0" smtClean="0">
                <a:solidFill>
                  <a:srgbClr val="C00000"/>
                </a:solidFill>
              </a:rPr>
              <a:t>FASE 4</a:t>
            </a:r>
            <a:r>
              <a:rPr lang="it-IT" sz="1200" dirty="0" smtClean="0"/>
              <a:t>:</a:t>
            </a:r>
          </a:p>
          <a:p>
            <a:pPr algn="ctr"/>
            <a:r>
              <a:rPr lang="it-IT" sz="1200" dirty="0" smtClean="0"/>
              <a:t>Progettazione, Monitoraggio e sistema di revisione</a:t>
            </a:r>
            <a:endParaRPr lang="it-IT" sz="1200" dirty="0"/>
          </a:p>
        </p:txBody>
      </p:sp>
      <p:sp>
        <p:nvSpPr>
          <p:cNvPr id="16" name="CasellaDiTesto 15"/>
          <p:cNvSpPr txBox="1"/>
          <p:nvPr/>
        </p:nvSpPr>
        <p:spPr>
          <a:xfrm>
            <a:off x="2276872" y="1617057"/>
            <a:ext cx="4320480" cy="938719"/>
          </a:xfrm>
          <a:prstGeom prst="rect">
            <a:avLst/>
          </a:prstGeom>
          <a:noFill/>
        </p:spPr>
        <p:txBody>
          <a:bodyPr wrap="square" rtlCol="0">
            <a:spAutoFit/>
          </a:bodyPr>
          <a:lstStyle/>
          <a:p>
            <a:pPr algn="just"/>
            <a:r>
              <a:rPr lang="it-IT" sz="1100" b="1" dirty="0" smtClean="0">
                <a:solidFill>
                  <a:srgbClr val="C00000"/>
                </a:solidFill>
              </a:rPr>
              <a:t>ANALISI STATO DELL’ARTE : </a:t>
            </a:r>
            <a:r>
              <a:rPr lang="it-IT" sz="1100" dirty="0" smtClean="0"/>
              <a:t>Quadro </a:t>
            </a:r>
            <a:r>
              <a:rPr lang="it-IT" sz="1100" dirty="0"/>
              <a:t>di riferimento delle esperienze esistenti</a:t>
            </a:r>
            <a:r>
              <a:rPr lang="it-IT" sz="1100" dirty="0" smtClean="0"/>
              <a:t>, per individuare  metodologie utili alla definizione del dettaglio delle fasi  operative. Valutazione l’influenza </a:t>
            </a:r>
            <a:r>
              <a:rPr lang="it-IT" sz="1100" dirty="0"/>
              <a:t>dei diversi aspetti </a:t>
            </a:r>
            <a:r>
              <a:rPr lang="it-IT" sz="1100" dirty="0" smtClean="0"/>
              <a:t>sulla sicurezza stradale così da definire le </a:t>
            </a:r>
            <a:r>
              <a:rPr lang="it-IT" sz="1100" dirty="0"/>
              <a:t>condizioni che necessitano di analisi ed </a:t>
            </a:r>
            <a:r>
              <a:rPr lang="it-IT" sz="1100" dirty="0" smtClean="0"/>
              <a:t>approfondimenti.</a:t>
            </a:r>
            <a:endParaRPr lang="it-IT" sz="1100" dirty="0"/>
          </a:p>
        </p:txBody>
      </p:sp>
      <p:sp>
        <p:nvSpPr>
          <p:cNvPr id="17" name="CasellaDiTesto 16"/>
          <p:cNvSpPr txBox="1"/>
          <p:nvPr/>
        </p:nvSpPr>
        <p:spPr>
          <a:xfrm>
            <a:off x="2276872" y="2555776"/>
            <a:ext cx="4320480" cy="1277273"/>
          </a:xfrm>
          <a:prstGeom prst="rect">
            <a:avLst/>
          </a:prstGeom>
          <a:noFill/>
        </p:spPr>
        <p:txBody>
          <a:bodyPr wrap="square" rtlCol="0">
            <a:spAutoFit/>
          </a:bodyPr>
          <a:lstStyle/>
          <a:p>
            <a:pPr algn="just"/>
            <a:r>
              <a:rPr lang="it-IT" sz="1100" b="1" dirty="0" smtClean="0">
                <a:solidFill>
                  <a:srgbClr val="C00000"/>
                </a:solidFill>
              </a:rPr>
              <a:t>RILIEVO ED ACQUISIZIONE: </a:t>
            </a:r>
            <a:r>
              <a:rPr lang="it-IT" sz="1100" dirty="0" smtClean="0"/>
              <a:t>L’obiettivo è quello di acquisire un quadro informativo completo focalizzato sugli aspetti individuati. Esso si basa sull’integrazione di metodologie e tecnologie che agiscono su aspetti e scale diverse: da un quadro globale dello stato manutentivo della rete, individua le emergenze sulle quali attuare momenti di verticalizzazione, mediante l’impiego di tecnologie più perforanti, commisurando il grado di approfondimento ed accuratezza in relazione all’aspetto analizzato.</a:t>
            </a:r>
            <a:endParaRPr lang="it-IT" sz="1100" dirty="0"/>
          </a:p>
        </p:txBody>
      </p:sp>
      <p:sp>
        <p:nvSpPr>
          <p:cNvPr id="18" name="CasellaDiTesto 17"/>
          <p:cNvSpPr txBox="1"/>
          <p:nvPr/>
        </p:nvSpPr>
        <p:spPr>
          <a:xfrm>
            <a:off x="2276872" y="3851920"/>
            <a:ext cx="4320480" cy="1277273"/>
          </a:xfrm>
          <a:prstGeom prst="rect">
            <a:avLst/>
          </a:prstGeom>
          <a:noFill/>
        </p:spPr>
        <p:txBody>
          <a:bodyPr wrap="square" rtlCol="0">
            <a:spAutoFit/>
          </a:bodyPr>
          <a:lstStyle/>
          <a:p>
            <a:pPr algn="just"/>
            <a:r>
              <a:rPr lang="it-IT" sz="1100" b="1" dirty="0" smtClean="0">
                <a:solidFill>
                  <a:srgbClr val="C00000"/>
                </a:solidFill>
              </a:rPr>
              <a:t>SINTESI E COSTRUZIONE </a:t>
            </a:r>
            <a:r>
              <a:rPr lang="it-IT" sz="1100" b="1" dirty="0" err="1" smtClean="0">
                <a:solidFill>
                  <a:srgbClr val="C00000"/>
                </a:solidFill>
              </a:rPr>
              <a:t>DI</a:t>
            </a:r>
            <a:r>
              <a:rPr lang="it-IT" sz="1100" b="1" dirty="0" smtClean="0">
                <a:solidFill>
                  <a:srgbClr val="C00000"/>
                </a:solidFill>
              </a:rPr>
              <a:t> INDICATORI</a:t>
            </a:r>
          </a:p>
          <a:p>
            <a:pPr algn="just"/>
            <a:r>
              <a:rPr lang="it-IT" sz="1100" b="1" i="1" dirty="0" smtClean="0"/>
              <a:t>Indicatori di Misura</a:t>
            </a:r>
            <a:r>
              <a:rPr lang="it-IT" sz="1100" dirty="0" smtClean="0"/>
              <a:t>: determina una misura quantitativa della presenza della caratteristica analizzata ( su base relativa o assoluta) </a:t>
            </a:r>
          </a:p>
          <a:p>
            <a:pPr algn="just"/>
            <a:r>
              <a:rPr lang="it-IT" sz="1100" b="1" i="1" dirty="0" smtClean="0"/>
              <a:t>Indicatori di Pericolosità o Inefficienza</a:t>
            </a:r>
            <a:r>
              <a:rPr lang="it-IT" sz="1100" dirty="0" smtClean="0"/>
              <a:t>: consente una valutazione in termini di apporto di pericolosità della condizione riscontrata ai fini della pericolosità, determinando una classifica di priorità di intervento.</a:t>
            </a:r>
          </a:p>
          <a:p>
            <a:pPr algn="just"/>
            <a:endParaRPr lang="it-IT" sz="1100" dirty="0"/>
          </a:p>
        </p:txBody>
      </p:sp>
      <p:sp>
        <p:nvSpPr>
          <p:cNvPr id="19" name="CasellaDiTesto 18"/>
          <p:cNvSpPr txBox="1"/>
          <p:nvPr/>
        </p:nvSpPr>
        <p:spPr>
          <a:xfrm>
            <a:off x="2276872" y="4932041"/>
            <a:ext cx="4320480" cy="1446550"/>
          </a:xfrm>
          <a:prstGeom prst="rect">
            <a:avLst/>
          </a:prstGeom>
          <a:noFill/>
        </p:spPr>
        <p:txBody>
          <a:bodyPr wrap="square" rtlCol="0">
            <a:spAutoFit/>
          </a:bodyPr>
          <a:lstStyle/>
          <a:p>
            <a:pPr algn="just"/>
            <a:r>
              <a:rPr lang="it-IT" sz="1100" b="1" dirty="0" smtClean="0">
                <a:solidFill>
                  <a:srgbClr val="C00000"/>
                </a:solidFill>
              </a:rPr>
              <a:t>IDENTIFICAZIONE DELLE STRATEGIE </a:t>
            </a:r>
            <a:r>
              <a:rPr lang="it-IT" sz="1100" b="1" dirty="0" err="1" smtClean="0">
                <a:solidFill>
                  <a:srgbClr val="C00000"/>
                </a:solidFill>
              </a:rPr>
              <a:t>D’AZIONE</a:t>
            </a:r>
            <a:r>
              <a:rPr lang="it-IT" sz="1100" b="1" dirty="0" smtClean="0">
                <a:solidFill>
                  <a:srgbClr val="C00000"/>
                </a:solidFill>
              </a:rPr>
              <a:t>: </a:t>
            </a:r>
            <a:r>
              <a:rPr lang="it-IT" sz="1100" dirty="0" smtClean="0"/>
              <a:t>definire </a:t>
            </a:r>
            <a:r>
              <a:rPr lang="it-IT" sz="1100" dirty="0"/>
              <a:t>una serie di azioni di manutenzione e strategie di gestione atte a mitigare le cause del decadimento, di ripristinare i livelli consoni agli standard di sicurezza minimi, </a:t>
            </a:r>
            <a:r>
              <a:rPr lang="it-IT" sz="1100" dirty="0" smtClean="0"/>
              <a:t>sia con interventi </a:t>
            </a:r>
            <a:r>
              <a:rPr lang="it-IT" sz="1100" dirty="0"/>
              <a:t>classici </a:t>
            </a:r>
            <a:r>
              <a:rPr lang="it-IT" sz="1100" dirty="0" smtClean="0"/>
              <a:t>sia </a:t>
            </a:r>
            <a:r>
              <a:rPr lang="it-IT" sz="1100" dirty="0"/>
              <a:t>di tipo </a:t>
            </a:r>
            <a:r>
              <a:rPr lang="it-IT" sz="1100" dirty="0" smtClean="0"/>
              <a:t>innovativo. </a:t>
            </a:r>
            <a:r>
              <a:rPr lang="it-IT" sz="1100" dirty="0"/>
              <a:t>Tale valutazione viene compiuta sulla base di analisi critica delle diverse soluzioni possibili, alla luce di criteri economici e di efficacia, desunti sia da analisi di letteratura e sia su base empirica.</a:t>
            </a:r>
          </a:p>
          <a:p>
            <a:pPr algn="just"/>
            <a:endParaRPr lang="it-IT" sz="1100" dirty="0"/>
          </a:p>
        </p:txBody>
      </p:sp>
      <p:sp>
        <p:nvSpPr>
          <p:cNvPr id="20" name="CasellaDiTesto 19"/>
          <p:cNvSpPr txBox="1"/>
          <p:nvPr/>
        </p:nvSpPr>
        <p:spPr>
          <a:xfrm>
            <a:off x="2276872" y="6103039"/>
            <a:ext cx="4320480" cy="1277273"/>
          </a:xfrm>
          <a:prstGeom prst="rect">
            <a:avLst/>
          </a:prstGeom>
          <a:noFill/>
        </p:spPr>
        <p:txBody>
          <a:bodyPr wrap="square" rtlCol="0">
            <a:spAutoFit/>
          </a:bodyPr>
          <a:lstStyle/>
          <a:p>
            <a:pPr algn="just"/>
            <a:r>
              <a:rPr lang="it-IT" sz="1100" b="1" dirty="0" smtClean="0">
                <a:solidFill>
                  <a:srgbClr val="C00000"/>
                </a:solidFill>
              </a:rPr>
              <a:t>PROGETTAZIONE, MONITORAGGIO E SISTEMA </a:t>
            </a:r>
            <a:r>
              <a:rPr lang="it-IT" sz="1100" b="1" dirty="0" err="1" smtClean="0">
                <a:solidFill>
                  <a:srgbClr val="C00000"/>
                </a:solidFill>
              </a:rPr>
              <a:t>DI</a:t>
            </a:r>
            <a:r>
              <a:rPr lang="it-IT" sz="1100" b="1" dirty="0" smtClean="0">
                <a:solidFill>
                  <a:srgbClr val="C00000"/>
                </a:solidFill>
              </a:rPr>
              <a:t> REVISIONE: </a:t>
            </a:r>
            <a:r>
              <a:rPr lang="it-IT" sz="1100" dirty="0" smtClean="0"/>
              <a:t>Valutare </a:t>
            </a:r>
            <a:r>
              <a:rPr lang="it-IT" sz="1100" dirty="0"/>
              <a:t>l’efficacia degli interventi, sia in relazione all’abbattimento del fenomeno incidentale o effetti di mitigazione sul livello di danno, e sia in base all’andamento dell’evoluzione del decadimento dell’intervento sull’</a:t>
            </a:r>
            <a:r>
              <a:rPr lang="it-IT" sz="1100" dirty="0" err="1"/>
              <a:t>ammaloramento</a:t>
            </a:r>
            <a:r>
              <a:rPr lang="it-IT" sz="1100" dirty="0"/>
              <a:t>, a seguito di una fase di esercizio dell’azione.</a:t>
            </a:r>
          </a:p>
          <a:p>
            <a:pPr algn="just"/>
            <a:endParaRPr lang="it-IT" sz="1100" dirty="0" smtClean="0"/>
          </a:p>
          <a:p>
            <a:pPr algn="just"/>
            <a:endParaRPr lang="it-IT" sz="11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AutoShape 1"/>
          <p:cNvSpPr>
            <a:spLocks noChangeAspect="1" noChangeArrowheads="1"/>
          </p:cNvSpPr>
          <p:nvPr/>
        </p:nvSpPr>
        <p:spPr bwMode="auto">
          <a:xfrm>
            <a:off x="0" y="457200"/>
            <a:ext cx="6124575" cy="2771775"/>
          </a:xfrm>
          <a:prstGeom prst="rect">
            <a:avLst/>
          </a:prstGeom>
          <a:noFill/>
        </p:spPr>
        <p:txBody>
          <a:bodyPr vert="horz" wrap="square" lIns="91440" tIns="45720" rIns="91440" bIns="45720" numCol="1" anchor="t" anchorCtr="0" compatLnSpc="1">
            <a:prstTxWarp prst="textNoShape">
              <a:avLst/>
            </a:prstTxWarp>
          </a:bodyPr>
          <a:lstStyle/>
          <a:p>
            <a:endParaRPr lang="it-IT"/>
          </a:p>
        </p:txBody>
      </p:sp>
      <p:grpSp>
        <p:nvGrpSpPr>
          <p:cNvPr id="2050" name="Group 2"/>
          <p:cNvGrpSpPr>
            <a:grpSpLocks noChangeAspect="1"/>
          </p:cNvGrpSpPr>
          <p:nvPr/>
        </p:nvGrpSpPr>
        <p:grpSpPr bwMode="auto">
          <a:xfrm>
            <a:off x="620688" y="1691680"/>
            <a:ext cx="5392738" cy="2489200"/>
            <a:chOff x="1640" y="10947"/>
            <a:chExt cx="8493" cy="3919"/>
          </a:xfrm>
        </p:grpSpPr>
        <p:sp>
          <p:nvSpPr>
            <p:cNvPr id="2066" name="AutoShape 18"/>
            <p:cNvSpPr>
              <a:spLocks noChangeAspect="1" noChangeArrowheads="1" noTextEdit="1"/>
            </p:cNvSpPr>
            <p:nvPr/>
          </p:nvSpPr>
          <p:spPr bwMode="auto">
            <a:xfrm>
              <a:off x="1640" y="10947"/>
              <a:ext cx="8493" cy="3919"/>
            </a:xfrm>
            <a:prstGeom prst="rect">
              <a:avLst/>
            </a:prstGeom>
            <a:noFill/>
          </p:spPr>
          <p:txBody>
            <a:bodyPr vert="horz" wrap="square" lIns="91440" tIns="45720" rIns="91440" bIns="45720" numCol="1" anchor="t" anchorCtr="0" compatLnSpc="1">
              <a:prstTxWarp prst="textNoShape">
                <a:avLst/>
              </a:prstTxWarp>
            </a:bodyPr>
            <a:lstStyle/>
            <a:p>
              <a:endParaRPr lang="it-IT"/>
            </a:p>
          </p:txBody>
        </p:sp>
        <p:sp>
          <p:nvSpPr>
            <p:cNvPr id="2065" name="Rectangle 17"/>
            <p:cNvSpPr>
              <a:spLocks noChangeArrowheads="1"/>
            </p:cNvSpPr>
            <p:nvPr/>
          </p:nvSpPr>
          <p:spPr bwMode="auto">
            <a:xfrm>
              <a:off x="2324" y="11909"/>
              <a:ext cx="1995" cy="609"/>
            </a:xfrm>
            <a:prstGeom prst="rect">
              <a:avLst/>
            </a:prstGeom>
            <a:solidFill>
              <a:srgbClr val="FFFFFF"/>
            </a:solidFill>
            <a:ln w="9525">
              <a:solidFill>
                <a:srgbClr val="000000"/>
              </a:solid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Rilievo globale e speditivo sulla rete</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64" name="AutoShape 16"/>
            <p:cNvSpPr>
              <a:spLocks noChangeArrowheads="1"/>
            </p:cNvSpPr>
            <p:nvPr/>
          </p:nvSpPr>
          <p:spPr bwMode="auto">
            <a:xfrm rot="16200000">
              <a:off x="7080" y="11742"/>
              <a:ext cx="794" cy="1127"/>
            </a:xfrm>
            <a:prstGeom prst="downArrow">
              <a:avLst>
                <a:gd name="adj1" fmla="val 50000"/>
                <a:gd name="adj2" fmla="val 35485"/>
              </a:avLst>
            </a:prstGeom>
            <a:noFill/>
            <a:ln w="19050">
              <a:solidFill>
                <a:srgbClr val="C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63" name="Rectangle 15"/>
            <p:cNvSpPr>
              <a:spLocks noChangeArrowheads="1"/>
            </p:cNvSpPr>
            <p:nvPr/>
          </p:nvSpPr>
          <p:spPr bwMode="auto">
            <a:xfrm>
              <a:off x="8128" y="11985"/>
              <a:ext cx="2005" cy="609"/>
            </a:xfrm>
            <a:prstGeom prst="rect">
              <a:avLst/>
            </a:prstGeom>
            <a:solidFill>
              <a:srgbClr val="FFFFFF"/>
            </a:solidFill>
            <a:ln w="9525">
              <a:solidFill>
                <a:srgbClr val="000000"/>
              </a:solid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Individuazione delle criticità tipologie e </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62" name="AutoShape 14"/>
            <p:cNvSpPr>
              <a:spLocks noChangeArrowheads="1"/>
            </p:cNvSpPr>
            <p:nvPr/>
          </p:nvSpPr>
          <p:spPr bwMode="auto">
            <a:xfrm>
              <a:off x="5194" y="11663"/>
              <a:ext cx="1621" cy="1040"/>
            </a:xfrm>
            <a:prstGeom prst="flowChartProcess">
              <a:avLst/>
            </a:prstGeom>
            <a:solidFill>
              <a:srgbClr val="FFFFFF"/>
            </a:solidFill>
            <a:ln w="9525">
              <a:solidFill>
                <a:srgbClr val="000000"/>
              </a:solid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MMS Video</a:t>
              </a:r>
              <a:br>
                <a:rPr kumimoji="0" lang="it-IT" sz="9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br>
              <a:r>
                <a:rPr kumimoji="0" lang="it-IT" sz="9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Laser cinematico Mini Laser</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Text Box 13"/>
            <p:cNvSpPr txBox="1">
              <a:spLocks noChangeArrowheads="1"/>
            </p:cNvSpPr>
            <p:nvPr/>
          </p:nvSpPr>
          <p:spPr bwMode="auto">
            <a:xfrm>
              <a:off x="5194" y="11193"/>
              <a:ext cx="1547" cy="367"/>
            </a:xfrm>
            <a:prstGeom prst="rect">
              <a:avLst/>
            </a:prstGeom>
            <a:solidFill>
              <a:srgbClr val="FFFFFF"/>
            </a:solidFill>
            <a:ln w="9525">
              <a:no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TECNOLOGIA</a:t>
              </a:r>
              <a:endParaRPr kumimoji="0" lang="it-IT" sz="1800" b="0" i="0" u="none" strike="noStrike" cap="none" normalizeH="0" baseline="0" dirty="0" smtClean="0">
                <a:ln>
                  <a:noFill/>
                </a:ln>
                <a:solidFill>
                  <a:srgbClr val="C00000"/>
                </a:solidFill>
                <a:effectLst/>
                <a:latin typeface="Arial" pitchFamily="34" charset="0"/>
                <a:cs typeface="Arial" pitchFamily="34" charset="0"/>
              </a:endParaRPr>
            </a:p>
          </p:txBody>
        </p:sp>
        <p:sp>
          <p:nvSpPr>
            <p:cNvPr id="2060" name="AutoShape 12"/>
            <p:cNvSpPr>
              <a:spLocks noChangeShapeType="1"/>
            </p:cNvSpPr>
            <p:nvPr/>
          </p:nvSpPr>
          <p:spPr bwMode="auto">
            <a:xfrm>
              <a:off x="4319" y="12214"/>
              <a:ext cx="827" cy="230"/>
            </a:xfrm>
            <a:prstGeom prst="bentConnector3">
              <a:avLst>
                <a:gd name="adj1" fmla="val 50000"/>
              </a:avLst>
            </a:prstGeom>
            <a:noFill/>
            <a:ln w="19050">
              <a:solidFill>
                <a:srgbClr val="C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9" name="Rectangle 11"/>
            <p:cNvSpPr>
              <a:spLocks noChangeArrowheads="1"/>
            </p:cNvSpPr>
            <p:nvPr/>
          </p:nvSpPr>
          <p:spPr bwMode="auto">
            <a:xfrm>
              <a:off x="2316" y="13903"/>
              <a:ext cx="2020" cy="584"/>
            </a:xfrm>
            <a:prstGeom prst="rect">
              <a:avLst/>
            </a:prstGeom>
            <a:solidFill>
              <a:srgbClr val="FFFFFF"/>
            </a:solidFill>
            <a:ln w="9525">
              <a:solidFill>
                <a:srgbClr val="000000"/>
              </a:solid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Rilievo specifico delle criticità riscontrate</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58" name="AutoShape 10"/>
            <p:cNvSpPr>
              <a:spLocks noChangeArrowheads="1"/>
            </p:cNvSpPr>
            <p:nvPr/>
          </p:nvSpPr>
          <p:spPr bwMode="auto">
            <a:xfrm>
              <a:off x="5160" y="13741"/>
              <a:ext cx="1692" cy="1097"/>
            </a:xfrm>
            <a:prstGeom prst="flowChartProcess">
              <a:avLst/>
            </a:prstGeom>
            <a:solidFill>
              <a:srgbClr val="FFFFFF"/>
            </a:solidFill>
            <a:ln w="9525">
              <a:solidFill>
                <a:srgbClr val="000000"/>
              </a:solid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Laser statico e cinematico</a:t>
              </a:r>
              <a:endParaRPr kumimoji="0" lang="it-IT" sz="800" b="0" i="0" u="none" strike="noStrike" cap="none" normalizeH="0" baseline="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it-IT" sz="9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Camere video</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AutoShape 9"/>
            <p:cNvSpPr>
              <a:spLocks noChangeArrowheads="1"/>
            </p:cNvSpPr>
            <p:nvPr/>
          </p:nvSpPr>
          <p:spPr bwMode="auto">
            <a:xfrm rot="16200000">
              <a:off x="7080" y="13650"/>
              <a:ext cx="794" cy="1127"/>
            </a:xfrm>
            <a:prstGeom prst="downArrow">
              <a:avLst>
                <a:gd name="adj1" fmla="val 50000"/>
                <a:gd name="adj2" fmla="val 35485"/>
              </a:avLst>
            </a:prstGeom>
            <a:noFill/>
            <a:ln w="19050">
              <a:solidFill>
                <a:srgbClr val="C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6" name="Rectangle 8"/>
            <p:cNvSpPr>
              <a:spLocks noChangeArrowheads="1"/>
            </p:cNvSpPr>
            <p:nvPr/>
          </p:nvSpPr>
          <p:spPr bwMode="auto">
            <a:xfrm>
              <a:off x="8040" y="13903"/>
              <a:ext cx="2005" cy="708"/>
            </a:xfrm>
            <a:prstGeom prst="rect">
              <a:avLst/>
            </a:prstGeom>
            <a:solidFill>
              <a:srgbClr val="FFFFFF"/>
            </a:solidFill>
            <a:ln w="9525">
              <a:solidFill>
                <a:srgbClr val="000000"/>
              </a:solid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smtClean="0">
                  <a:ln>
                    <a:noFill/>
                  </a:ln>
                  <a:solidFill>
                    <a:schemeClr val="tx1"/>
                  </a:solidFill>
                  <a:effectLst/>
                  <a:latin typeface="Cambria" pitchFamily="18" charset="0"/>
                  <a:ea typeface="Calibri" pitchFamily="34" charset="0"/>
                  <a:cs typeface="Times New Roman" pitchFamily="18" charset="0"/>
                </a:rPr>
                <a:t>Valutazione del livello di criticità</a:t>
              </a:r>
              <a:endParaRPr kumimoji="0" lang="it-IT" sz="1800" b="0" i="0" u="none" strike="noStrike" cap="none" normalizeH="0" baseline="0" smtClean="0">
                <a:ln>
                  <a:noFill/>
                </a:ln>
                <a:solidFill>
                  <a:schemeClr val="tx1"/>
                </a:solidFill>
                <a:effectLst/>
                <a:latin typeface="Arial" pitchFamily="34" charset="0"/>
                <a:cs typeface="Arial" pitchFamily="34" charset="0"/>
              </a:endParaRPr>
            </a:p>
          </p:txBody>
        </p:sp>
        <p:sp>
          <p:nvSpPr>
            <p:cNvPr id="2055" name="AutoShape 7"/>
            <p:cNvSpPr>
              <a:spLocks noChangeShapeType="1"/>
            </p:cNvSpPr>
            <p:nvPr/>
          </p:nvSpPr>
          <p:spPr bwMode="auto">
            <a:xfrm rot="5400000">
              <a:off x="5574" y="10346"/>
              <a:ext cx="1309" cy="5805"/>
            </a:xfrm>
            <a:prstGeom prst="bentConnector3">
              <a:avLst>
                <a:gd name="adj1" fmla="val 49963"/>
              </a:avLst>
            </a:prstGeom>
            <a:noFill/>
            <a:ln w="19050">
              <a:solidFill>
                <a:srgbClr val="C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4" name="AutoShape 6"/>
            <p:cNvSpPr>
              <a:spLocks noChangeShapeType="1"/>
            </p:cNvSpPr>
            <p:nvPr/>
          </p:nvSpPr>
          <p:spPr bwMode="auto">
            <a:xfrm>
              <a:off x="4334" y="14283"/>
              <a:ext cx="826" cy="230"/>
            </a:xfrm>
            <a:prstGeom prst="bentConnector3">
              <a:avLst>
                <a:gd name="adj1" fmla="val 50000"/>
              </a:avLst>
            </a:prstGeom>
            <a:noFill/>
            <a:ln w="19050">
              <a:solidFill>
                <a:srgbClr val="C00000"/>
              </a:solidFill>
              <a:miter lim="800000"/>
              <a:headEnd/>
              <a:tailEnd type="triangle" w="med" len="med"/>
            </a:ln>
          </p:spPr>
          <p:txBody>
            <a:bodyPr vert="horz" wrap="square" lIns="91440" tIns="45720" rIns="91440" bIns="45720" numCol="1" anchor="t" anchorCtr="0" compatLnSpc="1">
              <a:prstTxWarp prst="textNoShape">
                <a:avLst/>
              </a:prstTxWarp>
            </a:bodyPr>
            <a:lstStyle/>
            <a:p>
              <a:endParaRPr lang="it-IT"/>
            </a:p>
          </p:txBody>
        </p:sp>
        <p:sp>
          <p:nvSpPr>
            <p:cNvPr id="2053" name="Text Box 5"/>
            <p:cNvSpPr txBox="1">
              <a:spLocks noChangeArrowheads="1"/>
            </p:cNvSpPr>
            <p:nvPr/>
          </p:nvSpPr>
          <p:spPr bwMode="auto">
            <a:xfrm>
              <a:off x="2298" y="11085"/>
              <a:ext cx="1919" cy="716"/>
            </a:xfrm>
            <a:prstGeom prst="rect">
              <a:avLst/>
            </a:prstGeom>
            <a:solidFill>
              <a:srgbClr val="FFFFFF"/>
            </a:solidFill>
            <a:ln w="9525">
              <a:no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LIVELLO </a:t>
              </a:r>
              <a:r>
                <a:rPr kumimoji="0" lang="it-IT" sz="1000" b="0" i="0" u="none" strike="noStrike" cap="none" normalizeH="0" baseline="0" dirty="0" err="1" smtClean="0">
                  <a:ln>
                    <a:noFill/>
                  </a:ln>
                  <a:solidFill>
                    <a:srgbClr val="C00000"/>
                  </a:solidFill>
                  <a:effectLst/>
                  <a:latin typeface="Cambria" pitchFamily="18" charset="0"/>
                  <a:ea typeface="Calibri" pitchFamily="34" charset="0"/>
                  <a:cs typeface="Times New Roman" pitchFamily="18" charset="0"/>
                </a:rPr>
                <a:t>DI</a:t>
              </a:r>
              <a:r>
                <a:rPr kumimoji="0" lang="it-IT" sz="1000" b="0"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 DETTAGLIO</a:t>
              </a:r>
              <a:endParaRPr kumimoji="0" lang="it-IT" sz="1800" b="0" i="0" u="none" strike="noStrike" cap="none" normalizeH="0" baseline="0" dirty="0" smtClean="0">
                <a:ln>
                  <a:noFill/>
                </a:ln>
                <a:solidFill>
                  <a:srgbClr val="C00000"/>
                </a:solidFill>
                <a:effectLst/>
                <a:latin typeface="Arial" pitchFamily="34" charset="0"/>
                <a:cs typeface="Arial" pitchFamily="34" charset="0"/>
              </a:endParaRPr>
            </a:p>
          </p:txBody>
        </p:sp>
        <p:sp>
          <p:nvSpPr>
            <p:cNvPr id="2052" name="Text Box 4"/>
            <p:cNvSpPr txBox="1">
              <a:spLocks noChangeArrowheads="1"/>
            </p:cNvSpPr>
            <p:nvPr/>
          </p:nvSpPr>
          <p:spPr bwMode="auto">
            <a:xfrm>
              <a:off x="8336" y="11193"/>
              <a:ext cx="1548" cy="367"/>
            </a:xfrm>
            <a:prstGeom prst="rect">
              <a:avLst/>
            </a:prstGeom>
            <a:solidFill>
              <a:srgbClr val="FFFFFF"/>
            </a:solidFill>
            <a:ln w="9525">
              <a:noFill/>
              <a:miter lim="800000"/>
              <a:headEnd/>
              <a:tailEnd/>
            </a:ln>
          </p:spPr>
          <p:txBody>
            <a:bodyPr vert="horz" wrap="square" lIns="82296" tIns="41148" rIns="82296" bIns="41148"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it-IT" sz="1000" b="0" i="0" u="none" strike="noStrike" cap="none" normalizeH="0" baseline="0" dirty="0" smtClean="0">
                  <a:ln>
                    <a:noFill/>
                  </a:ln>
                  <a:solidFill>
                    <a:srgbClr val="C00000"/>
                  </a:solidFill>
                  <a:effectLst/>
                  <a:latin typeface="Cambria" pitchFamily="18" charset="0"/>
                  <a:ea typeface="Calibri" pitchFamily="34" charset="0"/>
                  <a:cs typeface="Times New Roman" pitchFamily="18" charset="0"/>
                </a:rPr>
                <a:t>PRODOTTO</a:t>
              </a:r>
              <a:endParaRPr kumimoji="0" lang="it-IT" sz="1800" b="0" i="0" u="none" strike="noStrike" cap="none" normalizeH="0" baseline="0" dirty="0" smtClean="0">
                <a:ln>
                  <a:noFill/>
                </a:ln>
                <a:solidFill>
                  <a:srgbClr val="C00000"/>
                </a:solidFill>
                <a:effectLst/>
                <a:latin typeface="Arial" pitchFamily="34" charset="0"/>
                <a:cs typeface="Arial" pitchFamily="34" charset="0"/>
              </a:endParaRPr>
            </a:p>
          </p:txBody>
        </p:sp>
        <p:sp>
          <p:nvSpPr>
            <p:cNvPr id="2051" name="AutoShape 3"/>
            <p:cNvSpPr>
              <a:spLocks noChangeArrowheads="1"/>
            </p:cNvSpPr>
            <p:nvPr/>
          </p:nvSpPr>
          <p:spPr bwMode="auto">
            <a:xfrm rot="5400000">
              <a:off x="1148" y="12585"/>
              <a:ext cx="2066" cy="1081"/>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FF"/>
            </a:solidFill>
            <a:ln w="19050">
              <a:solidFill>
                <a:srgbClr val="C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sz="900" b="1"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DETTAGLIO crescente</a:t>
              </a:r>
              <a:endParaRPr kumimoji="0" lang="it-IT"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t-IT"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2068" name="Rectangle 20"/>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it-IT"/>
          </a:p>
        </p:txBody>
      </p:sp>
      <p:sp>
        <p:nvSpPr>
          <p:cNvPr id="24" name="CasellaDiTesto 23"/>
          <p:cNvSpPr txBox="1"/>
          <p:nvPr/>
        </p:nvSpPr>
        <p:spPr>
          <a:xfrm>
            <a:off x="260648" y="179512"/>
            <a:ext cx="2736304" cy="369332"/>
          </a:xfrm>
          <a:prstGeom prst="rect">
            <a:avLst/>
          </a:prstGeom>
          <a:noFill/>
        </p:spPr>
        <p:txBody>
          <a:bodyPr wrap="square" rtlCol="0">
            <a:spAutoFit/>
          </a:bodyPr>
          <a:lstStyle/>
          <a:p>
            <a:pPr algn="just"/>
            <a:r>
              <a:rPr lang="it-IT" b="1" i="1" dirty="0" smtClean="0">
                <a:solidFill>
                  <a:srgbClr val="C00000"/>
                </a:solidFill>
              </a:rPr>
              <a:t>Tecnologia</a:t>
            </a:r>
            <a:endParaRPr lang="it-IT" sz="1600" dirty="0"/>
          </a:p>
        </p:txBody>
      </p:sp>
      <p:sp>
        <p:nvSpPr>
          <p:cNvPr id="25" name="CasellaDiTesto 24"/>
          <p:cNvSpPr txBox="1"/>
          <p:nvPr/>
        </p:nvSpPr>
        <p:spPr>
          <a:xfrm>
            <a:off x="260648" y="539552"/>
            <a:ext cx="6264696" cy="1107996"/>
          </a:xfrm>
          <a:prstGeom prst="rect">
            <a:avLst/>
          </a:prstGeom>
          <a:noFill/>
        </p:spPr>
        <p:txBody>
          <a:bodyPr wrap="square" rtlCol="0">
            <a:spAutoFit/>
          </a:bodyPr>
          <a:lstStyle/>
          <a:p>
            <a:r>
              <a:rPr lang="it-IT" sz="1100" dirty="0"/>
              <a:t>La tecnologia impiegata afferisce principalmente al segmento dei Mobile </a:t>
            </a:r>
            <a:r>
              <a:rPr lang="it-IT" sz="1100" dirty="0" err="1"/>
              <a:t>Mapping</a:t>
            </a:r>
            <a:r>
              <a:rPr lang="it-IT" sz="1100" dirty="0"/>
              <a:t> System, poiché </a:t>
            </a:r>
            <a:r>
              <a:rPr lang="it-IT" sz="1100" dirty="0" smtClean="0"/>
              <a:t>consente di variare l’architettura </a:t>
            </a:r>
            <a:r>
              <a:rPr lang="it-IT" sz="1100" dirty="0"/>
              <a:t>sensoriale </a:t>
            </a:r>
            <a:r>
              <a:rPr lang="it-IT" sz="1100" dirty="0" smtClean="0"/>
              <a:t>modulare e </a:t>
            </a:r>
            <a:r>
              <a:rPr lang="it-IT" sz="1100" dirty="0"/>
              <a:t>corrispondere alle diverse esigenze conoscitive con un quadro conoscitivo completo ed aggiornato, a sostegno dei processi di valutazione e decisionali da parte dell’ente gestore. </a:t>
            </a:r>
            <a:endParaRPr lang="it-IT" sz="1100" dirty="0" smtClean="0"/>
          </a:p>
          <a:p>
            <a:r>
              <a:rPr lang="it-IT" sz="1100" dirty="0" smtClean="0"/>
              <a:t>Si prevede di operare secondo diversi livelli di approfondimento, garantendo così diverse accuratezze adeguate ad indagare i diversi elementi.</a:t>
            </a:r>
            <a:endParaRPr lang="it-IT" sz="1100" dirty="0"/>
          </a:p>
        </p:txBody>
      </p:sp>
      <p:sp>
        <p:nvSpPr>
          <p:cNvPr id="26" name="Rettangolo 25"/>
          <p:cNvSpPr/>
          <p:nvPr/>
        </p:nvSpPr>
        <p:spPr>
          <a:xfrm>
            <a:off x="476672" y="4860032"/>
            <a:ext cx="5688632" cy="3816429"/>
          </a:xfrm>
          <a:prstGeom prst="rect">
            <a:avLst/>
          </a:prstGeom>
        </p:spPr>
        <p:txBody>
          <a:bodyPr wrap="square">
            <a:spAutoFit/>
          </a:bodyPr>
          <a:lstStyle/>
          <a:p>
            <a:r>
              <a:rPr lang="it-IT" sz="1100" dirty="0" smtClean="0"/>
              <a:t>Formazione </a:t>
            </a:r>
            <a:r>
              <a:rPr lang="it-IT" sz="1100" dirty="0"/>
              <a:t>di uno stato dell’arte sulle metodologie e gli aspetti che sono stati maggiori oggetto di analisi rispetto alla tematica della gestione dell’infrastruttura mediante nuove tecnologie e valutazione di una prima bozza di </a:t>
            </a:r>
            <a:r>
              <a:rPr lang="it-IT" sz="1100" dirty="0" smtClean="0"/>
              <a:t>procedura.</a:t>
            </a:r>
          </a:p>
          <a:p>
            <a:pPr marL="228600" indent="-228600"/>
            <a:r>
              <a:rPr lang="it-IT" sz="1100" dirty="0"/>
              <a:t>	</a:t>
            </a:r>
            <a:r>
              <a:rPr lang="it-IT" sz="1100" dirty="0" smtClean="0"/>
              <a:t>-PAVIMENTAZIONE</a:t>
            </a:r>
          </a:p>
          <a:p>
            <a:pPr marL="228600" indent="-228600"/>
            <a:r>
              <a:rPr lang="it-IT" sz="1100" dirty="0" smtClean="0"/>
              <a:t>Catalogo degli </a:t>
            </a:r>
            <a:r>
              <a:rPr lang="it-IT" sz="1100" dirty="0" err="1" smtClean="0"/>
              <a:t>ammaloramenti</a:t>
            </a:r>
            <a:r>
              <a:rPr lang="it-IT" sz="1100" dirty="0" smtClean="0"/>
              <a:t> ( da riferimenti bibliografici  internazionali) caratterizzati per:</a:t>
            </a:r>
          </a:p>
          <a:p>
            <a:pPr marL="228600" indent="-228600">
              <a:buFont typeface="Arial" pitchFamily="34" charset="0"/>
              <a:buChar char="•"/>
            </a:pPr>
            <a:r>
              <a:rPr lang="it-IT" sz="1100" dirty="0" smtClean="0"/>
              <a:t>Dimensione caratteristica</a:t>
            </a:r>
          </a:p>
          <a:p>
            <a:pPr marL="228600" indent="-228600">
              <a:buFont typeface="Arial" pitchFamily="34" charset="0"/>
              <a:buChar char="•"/>
            </a:pPr>
            <a:r>
              <a:rPr lang="it-IT" sz="1100" dirty="0" smtClean="0"/>
              <a:t>Accuratezza</a:t>
            </a:r>
          </a:p>
          <a:p>
            <a:pPr marL="228600" indent="-228600">
              <a:buFont typeface="Arial" pitchFamily="34" charset="0"/>
              <a:buChar char="•"/>
            </a:pPr>
            <a:r>
              <a:rPr lang="it-IT" sz="1100" dirty="0" smtClean="0"/>
              <a:t>Causa del degrado</a:t>
            </a:r>
          </a:p>
          <a:p>
            <a:pPr marL="228600" indent="-228600">
              <a:buFont typeface="Arial" pitchFamily="34" charset="0"/>
              <a:buChar char="•"/>
            </a:pPr>
            <a:r>
              <a:rPr lang="it-IT" sz="1100" dirty="0" smtClean="0"/>
              <a:t>Metodo di rilievo classico</a:t>
            </a:r>
          </a:p>
          <a:p>
            <a:pPr marL="228600" indent="-228600">
              <a:buFont typeface="Arial" pitchFamily="34" charset="0"/>
              <a:buChar char="•"/>
            </a:pPr>
            <a:r>
              <a:rPr lang="it-IT" sz="1100" dirty="0" smtClean="0"/>
              <a:t>Indice rappresentativo classico</a:t>
            </a:r>
          </a:p>
          <a:p>
            <a:pPr marL="228600" indent="-228600"/>
            <a:r>
              <a:rPr lang="it-IT" sz="1100" dirty="0" smtClean="0"/>
              <a:t>Analisi di metodologie con immagini o laser o uso combinato.</a:t>
            </a:r>
          </a:p>
          <a:p>
            <a:pPr marL="228600" indent="-228600"/>
            <a:r>
              <a:rPr lang="it-IT" sz="1100" u="sng" dirty="0" smtClean="0"/>
              <a:t>Attività programmate</a:t>
            </a:r>
          </a:p>
          <a:p>
            <a:pPr marL="228600" indent="-228600" algn="just"/>
            <a:r>
              <a:rPr lang="it-IT" sz="1100" dirty="0" smtClean="0"/>
              <a:t>Devo classificare per degrado temporale ed evoluzione</a:t>
            </a:r>
          </a:p>
          <a:p>
            <a:pPr marL="228600" indent="-228600" algn="just"/>
            <a:r>
              <a:rPr lang="it-IT" sz="1100" dirty="0" smtClean="0"/>
              <a:t>Devo classificare  per influenza di ogni </a:t>
            </a:r>
            <a:r>
              <a:rPr lang="it-IT" sz="1100" dirty="0" err="1" smtClean="0"/>
              <a:t>ammaloramento</a:t>
            </a:r>
            <a:r>
              <a:rPr lang="it-IT" sz="1100" dirty="0" smtClean="0"/>
              <a:t> sulla sicurezza </a:t>
            </a:r>
          </a:p>
          <a:p>
            <a:pPr marL="228600" indent="-228600" algn="just"/>
            <a:r>
              <a:rPr lang="it-IT" sz="1100" dirty="0" smtClean="0"/>
              <a:t>Devo capire con quali strumenti è meglio indagare ogni </a:t>
            </a:r>
            <a:r>
              <a:rPr lang="it-IT" sz="1100" dirty="0" err="1" smtClean="0"/>
              <a:t>ammaloramento</a:t>
            </a:r>
            <a:r>
              <a:rPr lang="it-IT" sz="1100" dirty="0" smtClean="0"/>
              <a:t>, così da </a:t>
            </a:r>
            <a:r>
              <a:rPr lang="it-IT" sz="1100" dirty="0" err="1" smtClean="0"/>
              <a:t>caratterrizzare</a:t>
            </a:r>
            <a:endParaRPr lang="it-IT" sz="1100" dirty="0"/>
          </a:p>
          <a:p>
            <a:pPr marL="228600" indent="-228600" algn="just"/>
            <a:r>
              <a:rPr lang="it-IT" sz="1100" dirty="0" smtClean="0"/>
              <a:t>anche il dettaglio di sicurezza garantito, vedere quali dono compatibili con </a:t>
            </a:r>
            <a:r>
              <a:rPr lang="it-IT" sz="1100" dirty="0" err="1" smtClean="0"/>
              <a:t>lamisura</a:t>
            </a:r>
            <a:r>
              <a:rPr lang="it-IT" sz="1100" dirty="0" smtClean="0"/>
              <a:t> classica</a:t>
            </a:r>
          </a:p>
          <a:p>
            <a:pPr marL="228600" indent="-228600" algn="just"/>
            <a:r>
              <a:rPr lang="it-IT" sz="1100" dirty="0" smtClean="0"/>
              <a:t>Capire come trasporre gli indicatori classici al nuovo modello, ma che siano confrontabili</a:t>
            </a:r>
          </a:p>
          <a:p>
            <a:pPr marL="228600" indent="-228600" algn="just"/>
            <a:r>
              <a:rPr lang="it-IT" sz="1100" dirty="0" smtClean="0"/>
              <a:t>Creare un indicatore di misura dell’</a:t>
            </a:r>
            <a:r>
              <a:rPr lang="it-IT" sz="1100" dirty="0" err="1" smtClean="0"/>
              <a:t>ammaloramento</a:t>
            </a:r>
            <a:r>
              <a:rPr lang="it-IT" sz="1100" dirty="0" smtClean="0"/>
              <a:t> della sezione complessiva.</a:t>
            </a:r>
          </a:p>
          <a:p>
            <a:pPr marL="228600" indent="-228600" algn="just"/>
            <a:r>
              <a:rPr lang="it-IT" sz="1100" dirty="0" smtClean="0"/>
              <a:t>Creare un indicatore di qualità di urgenza di manutenzione individuare le soluzioni in relazione</a:t>
            </a:r>
          </a:p>
          <a:p>
            <a:pPr marL="228600" indent="-228600" algn="just"/>
            <a:r>
              <a:rPr lang="it-IT" sz="1100" dirty="0" smtClean="0"/>
              <a:t>alla loro efficacia</a:t>
            </a:r>
          </a:p>
          <a:p>
            <a:pPr marL="228600" indent="-228600"/>
            <a:endParaRPr lang="it-IT" sz="1100" dirty="0" smtClean="0"/>
          </a:p>
          <a:p>
            <a:pPr marL="228600" indent="-228600">
              <a:buFont typeface="Arial" pitchFamily="34" charset="0"/>
              <a:buChar char="•"/>
            </a:pPr>
            <a:endParaRPr lang="it-IT" sz="1100" dirty="0" smtClean="0"/>
          </a:p>
        </p:txBody>
      </p:sp>
      <p:sp>
        <p:nvSpPr>
          <p:cNvPr id="27" name="CasellaDiTesto 26"/>
          <p:cNvSpPr txBox="1"/>
          <p:nvPr/>
        </p:nvSpPr>
        <p:spPr>
          <a:xfrm>
            <a:off x="260648" y="4499992"/>
            <a:ext cx="4752528" cy="369332"/>
          </a:xfrm>
          <a:prstGeom prst="rect">
            <a:avLst/>
          </a:prstGeom>
          <a:noFill/>
        </p:spPr>
        <p:txBody>
          <a:bodyPr wrap="square" rtlCol="0">
            <a:spAutoFit/>
          </a:bodyPr>
          <a:lstStyle/>
          <a:p>
            <a:pPr algn="just"/>
            <a:r>
              <a:rPr lang="it-IT" b="1" i="1" dirty="0" smtClean="0">
                <a:solidFill>
                  <a:srgbClr val="C00000"/>
                </a:solidFill>
              </a:rPr>
              <a:t>Attività in corso e programmate</a:t>
            </a:r>
            <a:endParaRPr lang="it-IT" sz="1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358</TotalTime>
  <Words>893</Words>
  <Application>Microsoft Office PowerPoint</Application>
  <PresentationFormat>Presentazione su schermo (4:3)</PresentationFormat>
  <Paragraphs>87</Paragraphs>
  <Slides>3</Slides>
  <Notes>1</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Antonella</dc:creator>
  <cp:lastModifiedBy>Antonella</cp:lastModifiedBy>
  <cp:revision>53</cp:revision>
  <dcterms:created xsi:type="dcterms:W3CDTF">2014-05-05T07:59:33Z</dcterms:created>
  <dcterms:modified xsi:type="dcterms:W3CDTF">2014-05-21T16:10:59Z</dcterms:modified>
</cp:coreProperties>
</file>